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DCD36B-9FD0-4E40-9C03-A45A3973A7AA}"/>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874608F-4CA3-4A74-81F4-50929E696D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FC54375-19BC-41EC-8D8A-8C57123D2060}"/>
              </a:ext>
            </a:extLst>
          </p:cNvPr>
          <p:cNvSpPr>
            <a:spLocks noGrp="1"/>
          </p:cNvSpPr>
          <p:nvPr>
            <p:ph type="dt" sz="half" idx="10"/>
          </p:nvPr>
        </p:nvSpPr>
        <p:spPr/>
        <p:txBody>
          <a:bodyPr/>
          <a:lstStyle/>
          <a:p>
            <a:fld id="{D7F76443-14F8-422F-B4EA-D55BCA3B2E37}" type="datetimeFigureOut">
              <a:rPr lang="tr-TR" smtClean="0"/>
              <a:t>8.09.2021</a:t>
            </a:fld>
            <a:endParaRPr lang="tr-TR"/>
          </a:p>
        </p:txBody>
      </p:sp>
      <p:sp>
        <p:nvSpPr>
          <p:cNvPr id="5" name="Alt Bilgi Yer Tutucusu 4">
            <a:extLst>
              <a:ext uri="{FF2B5EF4-FFF2-40B4-BE49-F238E27FC236}">
                <a16:creationId xmlns:a16="http://schemas.microsoft.com/office/drawing/2014/main" id="{C70BB671-D7BE-452F-A295-F43FB38689B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D4B468B-584E-4799-B22C-813AC813021E}"/>
              </a:ext>
            </a:extLst>
          </p:cNvPr>
          <p:cNvSpPr>
            <a:spLocks noGrp="1"/>
          </p:cNvSpPr>
          <p:nvPr>
            <p:ph type="sldNum" sz="quarter" idx="12"/>
          </p:nvPr>
        </p:nvSpPr>
        <p:spPr/>
        <p:txBody>
          <a:bodyPr/>
          <a:lstStyle/>
          <a:p>
            <a:fld id="{7F728BB7-E13C-4AFC-A93E-8F2ECF9403E0}" type="slidenum">
              <a:rPr lang="tr-TR" smtClean="0"/>
              <a:t>‹#›</a:t>
            </a:fld>
            <a:endParaRPr lang="tr-TR"/>
          </a:p>
        </p:txBody>
      </p:sp>
    </p:spTree>
    <p:extLst>
      <p:ext uri="{BB962C8B-B14F-4D97-AF65-F5344CB8AC3E}">
        <p14:creationId xmlns:p14="http://schemas.microsoft.com/office/powerpoint/2010/main" val="62538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89F01-8C3D-4A5E-8F49-579B756A0F5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CC7A7C3-8311-4BBE-88B3-BC3017875DC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3DCA9FD-71D7-4FAA-8483-2C7B094513E9}"/>
              </a:ext>
            </a:extLst>
          </p:cNvPr>
          <p:cNvSpPr>
            <a:spLocks noGrp="1"/>
          </p:cNvSpPr>
          <p:nvPr>
            <p:ph type="dt" sz="half" idx="10"/>
          </p:nvPr>
        </p:nvSpPr>
        <p:spPr/>
        <p:txBody>
          <a:bodyPr/>
          <a:lstStyle/>
          <a:p>
            <a:fld id="{D7F76443-14F8-422F-B4EA-D55BCA3B2E37}" type="datetimeFigureOut">
              <a:rPr lang="tr-TR" smtClean="0"/>
              <a:t>8.09.2021</a:t>
            </a:fld>
            <a:endParaRPr lang="tr-TR"/>
          </a:p>
        </p:txBody>
      </p:sp>
      <p:sp>
        <p:nvSpPr>
          <p:cNvPr id="5" name="Alt Bilgi Yer Tutucusu 4">
            <a:extLst>
              <a:ext uri="{FF2B5EF4-FFF2-40B4-BE49-F238E27FC236}">
                <a16:creationId xmlns:a16="http://schemas.microsoft.com/office/drawing/2014/main" id="{502DF14C-F1F2-4E7D-BE64-2ED3AB3491F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307C8BA-D5F5-4669-B2DB-9FB11A310B43}"/>
              </a:ext>
            </a:extLst>
          </p:cNvPr>
          <p:cNvSpPr>
            <a:spLocks noGrp="1"/>
          </p:cNvSpPr>
          <p:nvPr>
            <p:ph type="sldNum" sz="quarter" idx="12"/>
          </p:nvPr>
        </p:nvSpPr>
        <p:spPr/>
        <p:txBody>
          <a:bodyPr/>
          <a:lstStyle/>
          <a:p>
            <a:fld id="{7F728BB7-E13C-4AFC-A93E-8F2ECF9403E0}" type="slidenum">
              <a:rPr lang="tr-TR" smtClean="0"/>
              <a:t>‹#›</a:t>
            </a:fld>
            <a:endParaRPr lang="tr-TR"/>
          </a:p>
        </p:txBody>
      </p:sp>
    </p:spTree>
    <p:extLst>
      <p:ext uri="{BB962C8B-B14F-4D97-AF65-F5344CB8AC3E}">
        <p14:creationId xmlns:p14="http://schemas.microsoft.com/office/powerpoint/2010/main" val="2345849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5C68CDA-DD18-488D-964A-D5888607628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AA04D0-E42C-4B54-B93A-E481CDD6875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87C254-358F-4769-AC5A-9C58BDC66DBA}"/>
              </a:ext>
            </a:extLst>
          </p:cNvPr>
          <p:cNvSpPr>
            <a:spLocks noGrp="1"/>
          </p:cNvSpPr>
          <p:nvPr>
            <p:ph type="dt" sz="half" idx="10"/>
          </p:nvPr>
        </p:nvSpPr>
        <p:spPr/>
        <p:txBody>
          <a:bodyPr/>
          <a:lstStyle/>
          <a:p>
            <a:fld id="{D7F76443-14F8-422F-B4EA-D55BCA3B2E37}" type="datetimeFigureOut">
              <a:rPr lang="tr-TR" smtClean="0"/>
              <a:t>8.09.2021</a:t>
            </a:fld>
            <a:endParaRPr lang="tr-TR"/>
          </a:p>
        </p:txBody>
      </p:sp>
      <p:sp>
        <p:nvSpPr>
          <p:cNvPr id="5" name="Alt Bilgi Yer Tutucusu 4">
            <a:extLst>
              <a:ext uri="{FF2B5EF4-FFF2-40B4-BE49-F238E27FC236}">
                <a16:creationId xmlns:a16="http://schemas.microsoft.com/office/drawing/2014/main" id="{A69902A7-4E8B-4918-B56C-DD0109A0587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71B178E-A0E4-4951-8E64-708D11204C94}"/>
              </a:ext>
            </a:extLst>
          </p:cNvPr>
          <p:cNvSpPr>
            <a:spLocks noGrp="1"/>
          </p:cNvSpPr>
          <p:nvPr>
            <p:ph type="sldNum" sz="quarter" idx="12"/>
          </p:nvPr>
        </p:nvSpPr>
        <p:spPr/>
        <p:txBody>
          <a:bodyPr/>
          <a:lstStyle/>
          <a:p>
            <a:fld id="{7F728BB7-E13C-4AFC-A93E-8F2ECF9403E0}" type="slidenum">
              <a:rPr lang="tr-TR" smtClean="0"/>
              <a:t>‹#›</a:t>
            </a:fld>
            <a:endParaRPr lang="tr-TR"/>
          </a:p>
        </p:txBody>
      </p:sp>
    </p:spTree>
    <p:extLst>
      <p:ext uri="{BB962C8B-B14F-4D97-AF65-F5344CB8AC3E}">
        <p14:creationId xmlns:p14="http://schemas.microsoft.com/office/powerpoint/2010/main" val="1974186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36C9B8-234D-44D2-BF18-36F1C8D90B8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BD4FE09-70C0-4FF2-9F5B-B699D073E14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E422C1A-7AC5-45E2-9FAA-4551103719B1}"/>
              </a:ext>
            </a:extLst>
          </p:cNvPr>
          <p:cNvSpPr>
            <a:spLocks noGrp="1"/>
          </p:cNvSpPr>
          <p:nvPr>
            <p:ph type="dt" sz="half" idx="10"/>
          </p:nvPr>
        </p:nvSpPr>
        <p:spPr/>
        <p:txBody>
          <a:bodyPr/>
          <a:lstStyle/>
          <a:p>
            <a:fld id="{D7F76443-14F8-422F-B4EA-D55BCA3B2E37}" type="datetimeFigureOut">
              <a:rPr lang="tr-TR" smtClean="0"/>
              <a:t>8.09.2021</a:t>
            </a:fld>
            <a:endParaRPr lang="tr-TR"/>
          </a:p>
        </p:txBody>
      </p:sp>
      <p:sp>
        <p:nvSpPr>
          <p:cNvPr id="5" name="Alt Bilgi Yer Tutucusu 4">
            <a:extLst>
              <a:ext uri="{FF2B5EF4-FFF2-40B4-BE49-F238E27FC236}">
                <a16:creationId xmlns:a16="http://schemas.microsoft.com/office/drawing/2014/main" id="{55E2F7B8-5EC1-49AF-9244-1A9FCAFDF20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39DC023-098A-4066-88EB-FA29DFD36F8A}"/>
              </a:ext>
            </a:extLst>
          </p:cNvPr>
          <p:cNvSpPr>
            <a:spLocks noGrp="1"/>
          </p:cNvSpPr>
          <p:nvPr>
            <p:ph type="sldNum" sz="quarter" idx="12"/>
          </p:nvPr>
        </p:nvSpPr>
        <p:spPr/>
        <p:txBody>
          <a:bodyPr/>
          <a:lstStyle/>
          <a:p>
            <a:fld id="{7F728BB7-E13C-4AFC-A93E-8F2ECF9403E0}" type="slidenum">
              <a:rPr lang="tr-TR" smtClean="0"/>
              <a:t>‹#›</a:t>
            </a:fld>
            <a:endParaRPr lang="tr-TR"/>
          </a:p>
        </p:txBody>
      </p:sp>
    </p:spTree>
    <p:extLst>
      <p:ext uri="{BB962C8B-B14F-4D97-AF65-F5344CB8AC3E}">
        <p14:creationId xmlns:p14="http://schemas.microsoft.com/office/powerpoint/2010/main" val="4110994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2C6D19-DC30-4594-B37C-BEB05E08FA8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4ED1776-478A-4980-822C-AC70D56FB7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87BBDBB-12E6-4433-B58A-C46682110D9B}"/>
              </a:ext>
            </a:extLst>
          </p:cNvPr>
          <p:cNvSpPr>
            <a:spLocks noGrp="1"/>
          </p:cNvSpPr>
          <p:nvPr>
            <p:ph type="dt" sz="half" idx="10"/>
          </p:nvPr>
        </p:nvSpPr>
        <p:spPr/>
        <p:txBody>
          <a:bodyPr/>
          <a:lstStyle/>
          <a:p>
            <a:fld id="{D7F76443-14F8-422F-B4EA-D55BCA3B2E37}" type="datetimeFigureOut">
              <a:rPr lang="tr-TR" smtClean="0"/>
              <a:t>8.09.2021</a:t>
            </a:fld>
            <a:endParaRPr lang="tr-TR"/>
          </a:p>
        </p:txBody>
      </p:sp>
      <p:sp>
        <p:nvSpPr>
          <p:cNvPr id="5" name="Alt Bilgi Yer Tutucusu 4">
            <a:extLst>
              <a:ext uri="{FF2B5EF4-FFF2-40B4-BE49-F238E27FC236}">
                <a16:creationId xmlns:a16="http://schemas.microsoft.com/office/drawing/2014/main" id="{AACD28B6-AD37-4F61-8544-B615B961067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85ED011-7866-497D-804D-CAAECACD93A6}"/>
              </a:ext>
            </a:extLst>
          </p:cNvPr>
          <p:cNvSpPr>
            <a:spLocks noGrp="1"/>
          </p:cNvSpPr>
          <p:nvPr>
            <p:ph type="sldNum" sz="quarter" idx="12"/>
          </p:nvPr>
        </p:nvSpPr>
        <p:spPr/>
        <p:txBody>
          <a:bodyPr/>
          <a:lstStyle/>
          <a:p>
            <a:fld id="{7F728BB7-E13C-4AFC-A93E-8F2ECF9403E0}" type="slidenum">
              <a:rPr lang="tr-TR" smtClean="0"/>
              <a:t>‹#›</a:t>
            </a:fld>
            <a:endParaRPr lang="tr-TR"/>
          </a:p>
        </p:txBody>
      </p:sp>
    </p:spTree>
    <p:extLst>
      <p:ext uri="{BB962C8B-B14F-4D97-AF65-F5344CB8AC3E}">
        <p14:creationId xmlns:p14="http://schemas.microsoft.com/office/powerpoint/2010/main" val="1912280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DF16A2-3C27-48F9-A1D6-A47058FAD3C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624E83D-39E9-41BD-A35B-CE01E41B429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5C51B98-7F33-4386-BFD2-04F3E4E5F2F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F3835DC-7670-4321-9AF9-42F2997F5683}"/>
              </a:ext>
            </a:extLst>
          </p:cNvPr>
          <p:cNvSpPr>
            <a:spLocks noGrp="1"/>
          </p:cNvSpPr>
          <p:nvPr>
            <p:ph type="dt" sz="half" idx="10"/>
          </p:nvPr>
        </p:nvSpPr>
        <p:spPr/>
        <p:txBody>
          <a:bodyPr/>
          <a:lstStyle/>
          <a:p>
            <a:fld id="{D7F76443-14F8-422F-B4EA-D55BCA3B2E37}" type="datetimeFigureOut">
              <a:rPr lang="tr-TR" smtClean="0"/>
              <a:t>8.09.2021</a:t>
            </a:fld>
            <a:endParaRPr lang="tr-TR"/>
          </a:p>
        </p:txBody>
      </p:sp>
      <p:sp>
        <p:nvSpPr>
          <p:cNvPr id="6" name="Alt Bilgi Yer Tutucusu 5">
            <a:extLst>
              <a:ext uri="{FF2B5EF4-FFF2-40B4-BE49-F238E27FC236}">
                <a16:creationId xmlns:a16="http://schemas.microsoft.com/office/drawing/2014/main" id="{E31F6D5E-2DEC-4B43-815B-E09FED63A86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E0F7AEC-4FCC-4224-BEF3-74B61D9BA8A6}"/>
              </a:ext>
            </a:extLst>
          </p:cNvPr>
          <p:cNvSpPr>
            <a:spLocks noGrp="1"/>
          </p:cNvSpPr>
          <p:nvPr>
            <p:ph type="sldNum" sz="quarter" idx="12"/>
          </p:nvPr>
        </p:nvSpPr>
        <p:spPr/>
        <p:txBody>
          <a:bodyPr/>
          <a:lstStyle/>
          <a:p>
            <a:fld id="{7F728BB7-E13C-4AFC-A93E-8F2ECF9403E0}" type="slidenum">
              <a:rPr lang="tr-TR" smtClean="0"/>
              <a:t>‹#›</a:t>
            </a:fld>
            <a:endParaRPr lang="tr-TR"/>
          </a:p>
        </p:txBody>
      </p:sp>
    </p:spTree>
    <p:extLst>
      <p:ext uri="{BB962C8B-B14F-4D97-AF65-F5344CB8AC3E}">
        <p14:creationId xmlns:p14="http://schemas.microsoft.com/office/powerpoint/2010/main" val="3096216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3150B6-6C43-458C-BC54-DEF035D2F32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92332A5-4DD5-40CA-B264-D109882786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13CDC7B-F09B-4F0A-99F6-A7E1CE5F516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B8C48CD-230F-4FE1-8C6E-8B78CB9058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2986E68-F20B-4037-A078-A49871A1B1F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553BFD1-A827-415E-B68F-DAA57D213393}"/>
              </a:ext>
            </a:extLst>
          </p:cNvPr>
          <p:cNvSpPr>
            <a:spLocks noGrp="1"/>
          </p:cNvSpPr>
          <p:nvPr>
            <p:ph type="dt" sz="half" idx="10"/>
          </p:nvPr>
        </p:nvSpPr>
        <p:spPr/>
        <p:txBody>
          <a:bodyPr/>
          <a:lstStyle/>
          <a:p>
            <a:fld id="{D7F76443-14F8-422F-B4EA-D55BCA3B2E37}" type="datetimeFigureOut">
              <a:rPr lang="tr-TR" smtClean="0"/>
              <a:t>8.09.2021</a:t>
            </a:fld>
            <a:endParaRPr lang="tr-TR"/>
          </a:p>
        </p:txBody>
      </p:sp>
      <p:sp>
        <p:nvSpPr>
          <p:cNvPr id="8" name="Alt Bilgi Yer Tutucusu 7">
            <a:extLst>
              <a:ext uri="{FF2B5EF4-FFF2-40B4-BE49-F238E27FC236}">
                <a16:creationId xmlns:a16="http://schemas.microsoft.com/office/drawing/2014/main" id="{FEAF6A80-24FD-4C86-B21D-8A00FE21F94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B394FEB-EBF8-4824-A7CE-07A77232A3D9}"/>
              </a:ext>
            </a:extLst>
          </p:cNvPr>
          <p:cNvSpPr>
            <a:spLocks noGrp="1"/>
          </p:cNvSpPr>
          <p:nvPr>
            <p:ph type="sldNum" sz="quarter" idx="12"/>
          </p:nvPr>
        </p:nvSpPr>
        <p:spPr/>
        <p:txBody>
          <a:bodyPr/>
          <a:lstStyle/>
          <a:p>
            <a:fld id="{7F728BB7-E13C-4AFC-A93E-8F2ECF9403E0}" type="slidenum">
              <a:rPr lang="tr-TR" smtClean="0"/>
              <a:t>‹#›</a:t>
            </a:fld>
            <a:endParaRPr lang="tr-TR"/>
          </a:p>
        </p:txBody>
      </p:sp>
    </p:spTree>
    <p:extLst>
      <p:ext uri="{BB962C8B-B14F-4D97-AF65-F5344CB8AC3E}">
        <p14:creationId xmlns:p14="http://schemas.microsoft.com/office/powerpoint/2010/main" val="2956324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A9E7BE-7BA1-4425-8257-53CDFA69DBE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A43CA7D-165A-4971-AEB5-37AD6A3FF8A9}"/>
              </a:ext>
            </a:extLst>
          </p:cNvPr>
          <p:cNvSpPr>
            <a:spLocks noGrp="1"/>
          </p:cNvSpPr>
          <p:nvPr>
            <p:ph type="dt" sz="half" idx="10"/>
          </p:nvPr>
        </p:nvSpPr>
        <p:spPr/>
        <p:txBody>
          <a:bodyPr/>
          <a:lstStyle/>
          <a:p>
            <a:fld id="{D7F76443-14F8-422F-B4EA-D55BCA3B2E37}" type="datetimeFigureOut">
              <a:rPr lang="tr-TR" smtClean="0"/>
              <a:t>8.09.2021</a:t>
            </a:fld>
            <a:endParaRPr lang="tr-TR"/>
          </a:p>
        </p:txBody>
      </p:sp>
      <p:sp>
        <p:nvSpPr>
          <p:cNvPr id="4" name="Alt Bilgi Yer Tutucusu 3">
            <a:extLst>
              <a:ext uri="{FF2B5EF4-FFF2-40B4-BE49-F238E27FC236}">
                <a16:creationId xmlns:a16="http://schemas.microsoft.com/office/drawing/2014/main" id="{7829C5AF-9F1A-4A78-B156-AF4EEBDC563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DD6F91D-BE84-40CF-9C7B-FEFD3702CF0A}"/>
              </a:ext>
            </a:extLst>
          </p:cNvPr>
          <p:cNvSpPr>
            <a:spLocks noGrp="1"/>
          </p:cNvSpPr>
          <p:nvPr>
            <p:ph type="sldNum" sz="quarter" idx="12"/>
          </p:nvPr>
        </p:nvSpPr>
        <p:spPr/>
        <p:txBody>
          <a:bodyPr/>
          <a:lstStyle/>
          <a:p>
            <a:fld id="{7F728BB7-E13C-4AFC-A93E-8F2ECF9403E0}" type="slidenum">
              <a:rPr lang="tr-TR" smtClean="0"/>
              <a:t>‹#›</a:t>
            </a:fld>
            <a:endParaRPr lang="tr-TR"/>
          </a:p>
        </p:txBody>
      </p:sp>
    </p:spTree>
    <p:extLst>
      <p:ext uri="{BB962C8B-B14F-4D97-AF65-F5344CB8AC3E}">
        <p14:creationId xmlns:p14="http://schemas.microsoft.com/office/powerpoint/2010/main" val="4033235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F70BE97-C18D-423F-BF2D-DA3F6F8F475D}"/>
              </a:ext>
            </a:extLst>
          </p:cNvPr>
          <p:cNvSpPr>
            <a:spLocks noGrp="1"/>
          </p:cNvSpPr>
          <p:nvPr>
            <p:ph type="dt" sz="half" idx="10"/>
          </p:nvPr>
        </p:nvSpPr>
        <p:spPr/>
        <p:txBody>
          <a:bodyPr/>
          <a:lstStyle/>
          <a:p>
            <a:fld id="{D7F76443-14F8-422F-B4EA-D55BCA3B2E37}" type="datetimeFigureOut">
              <a:rPr lang="tr-TR" smtClean="0"/>
              <a:t>8.09.2021</a:t>
            </a:fld>
            <a:endParaRPr lang="tr-TR"/>
          </a:p>
        </p:txBody>
      </p:sp>
      <p:sp>
        <p:nvSpPr>
          <p:cNvPr id="3" name="Alt Bilgi Yer Tutucusu 2">
            <a:extLst>
              <a:ext uri="{FF2B5EF4-FFF2-40B4-BE49-F238E27FC236}">
                <a16:creationId xmlns:a16="http://schemas.microsoft.com/office/drawing/2014/main" id="{5C12D772-0640-496B-8A94-C3BD27AD14D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74CDAC9-0890-49CF-A19D-80B50E9B208F}"/>
              </a:ext>
            </a:extLst>
          </p:cNvPr>
          <p:cNvSpPr>
            <a:spLocks noGrp="1"/>
          </p:cNvSpPr>
          <p:nvPr>
            <p:ph type="sldNum" sz="quarter" idx="12"/>
          </p:nvPr>
        </p:nvSpPr>
        <p:spPr/>
        <p:txBody>
          <a:bodyPr/>
          <a:lstStyle/>
          <a:p>
            <a:fld id="{7F728BB7-E13C-4AFC-A93E-8F2ECF9403E0}" type="slidenum">
              <a:rPr lang="tr-TR" smtClean="0"/>
              <a:t>‹#›</a:t>
            </a:fld>
            <a:endParaRPr lang="tr-TR"/>
          </a:p>
        </p:txBody>
      </p:sp>
    </p:spTree>
    <p:extLst>
      <p:ext uri="{BB962C8B-B14F-4D97-AF65-F5344CB8AC3E}">
        <p14:creationId xmlns:p14="http://schemas.microsoft.com/office/powerpoint/2010/main" val="1254330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9E07AB-C1C3-454E-B0C3-3667643F57C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FE5DDF0-0BEF-47D6-B7C4-76A49AB2DA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3FFAC66-3643-4589-9D16-AF69FE7CCB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710BE08-F126-47CB-8C22-5BEF4A88DC06}"/>
              </a:ext>
            </a:extLst>
          </p:cNvPr>
          <p:cNvSpPr>
            <a:spLocks noGrp="1"/>
          </p:cNvSpPr>
          <p:nvPr>
            <p:ph type="dt" sz="half" idx="10"/>
          </p:nvPr>
        </p:nvSpPr>
        <p:spPr/>
        <p:txBody>
          <a:bodyPr/>
          <a:lstStyle/>
          <a:p>
            <a:fld id="{D7F76443-14F8-422F-B4EA-D55BCA3B2E37}" type="datetimeFigureOut">
              <a:rPr lang="tr-TR" smtClean="0"/>
              <a:t>8.09.2021</a:t>
            </a:fld>
            <a:endParaRPr lang="tr-TR"/>
          </a:p>
        </p:txBody>
      </p:sp>
      <p:sp>
        <p:nvSpPr>
          <p:cNvPr id="6" name="Alt Bilgi Yer Tutucusu 5">
            <a:extLst>
              <a:ext uri="{FF2B5EF4-FFF2-40B4-BE49-F238E27FC236}">
                <a16:creationId xmlns:a16="http://schemas.microsoft.com/office/drawing/2014/main" id="{B90BB5C2-12AC-4D63-8D2C-F1AB079FD88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7BCC44F-25A1-4B32-B810-99B76451706C}"/>
              </a:ext>
            </a:extLst>
          </p:cNvPr>
          <p:cNvSpPr>
            <a:spLocks noGrp="1"/>
          </p:cNvSpPr>
          <p:nvPr>
            <p:ph type="sldNum" sz="quarter" idx="12"/>
          </p:nvPr>
        </p:nvSpPr>
        <p:spPr/>
        <p:txBody>
          <a:bodyPr/>
          <a:lstStyle/>
          <a:p>
            <a:fld id="{7F728BB7-E13C-4AFC-A93E-8F2ECF9403E0}" type="slidenum">
              <a:rPr lang="tr-TR" smtClean="0"/>
              <a:t>‹#›</a:t>
            </a:fld>
            <a:endParaRPr lang="tr-TR"/>
          </a:p>
        </p:txBody>
      </p:sp>
    </p:spTree>
    <p:extLst>
      <p:ext uri="{BB962C8B-B14F-4D97-AF65-F5344CB8AC3E}">
        <p14:creationId xmlns:p14="http://schemas.microsoft.com/office/powerpoint/2010/main" val="734551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DA3411-71DF-4B54-BD79-F064B7B8186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315643F-8D5B-4F97-B20E-CE0125B782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DB984A7-A33C-4D39-A22B-A3C3A2E193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E2FE1F4-8038-4E72-80EF-56ACF9F7D8A7}"/>
              </a:ext>
            </a:extLst>
          </p:cNvPr>
          <p:cNvSpPr>
            <a:spLocks noGrp="1"/>
          </p:cNvSpPr>
          <p:nvPr>
            <p:ph type="dt" sz="half" idx="10"/>
          </p:nvPr>
        </p:nvSpPr>
        <p:spPr/>
        <p:txBody>
          <a:bodyPr/>
          <a:lstStyle/>
          <a:p>
            <a:fld id="{D7F76443-14F8-422F-B4EA-D55BCA3B2E37}" type="datetimeFigureOut">
              <a:rPr lang="tr-TR" smtClean="0"/>
              <a:t>8.09.2021</a:t>
            </a:fld>
            <a:endParaRPr lang="tr-TR"/>
          </a:p>
        </p:txBody>
      </p:sp>
      <p:sp>
        <p:nvSpPr>
          <p:cNvPr id="6" name="Alt Bilgi Yer Tutucusu 5">
            <a:extLst>
              <a:ext uri="{FF2B5EF4-FFF2-40B4-BE49-F238E27FC236}">
                <a16:creationId xmlns:a16="http://schemas.microsoft.com/office/drawing/2014/main" id="{10D953D5-1597-453C-8CD9-5B02DB9E17C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8B422F2-8CF4-478E-A9FF-0173BA55E7D4}"/>
              </a:ext>
            </a:extLst>
          </p:cNvPr>
          <p:cNvSpPr>
            <a:spLocks noGrp="1"/>
          </p:cNvSpPr>
          <p:nvPr>
            <p:ph type="sldNum" sz="quarter" idx="12"/>
          </p:nvPr>
        </p:nvSpPr>
        <p:spPr/>
        <p:txBody>
          <a:bodyPr/>
          <a:lstStyle/>
          <a:p>
            <a:fld id="{7F728BB7-E13C-4AFC-A93E-8F2ECF9403E0}" type="slidenum">
              <a:rPr lang="tr-TR" smtClean="0"/>
              <a:t>‹#›</a:t>
            </a:fld>
            <a:endParaRPr lang="tr-TR"/>
          </a:p>
        </p:txBody>
      </p:sp>
    </p:spTree>
    <p:extLst>
      <p:ext uri="{BB962C8B-B14F-4D97-AF65-F5344CB8AC3E}">
        <p14:creationId xmlns:p14="http://schemas.microsoft.com/office/powerpoint/2010/main" val="1807887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4216854-B3D6-4CD2-A151-1FB847BD39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FF062D8-C9B9-43FE-8334-801F7D237E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094C892-226F-4BD8-A616-481F773C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F76443-14F8-422F-B4EA-D55BCA3B2E37}" type="datetimeFigureOut">
              <a:rPr lang="tr-TR" smtClean="0"/>
              <a:t>8.09.2021</a:t>
            </a:fld>
            <a:endParaRPr lang="tr-TR"/>
          </a:p>
        </p:txBody>
      </p:sp>
      <p:sp>
        <p:nvSpPr>
          <p:cNvPr id="5" name="Alt Bilgi Yer Tutucusu 4">
            <a:extLst>
              <a:ext uri="{FF2B5EF4-FFF2-40B4-BE49-F238E27FC236}">
                <a16:creationId xmlns:a16="http://schemas.microsoft.com/office/drawing/2014/main" id="{5D9D6186-02DA-48D4-818A-13A9F8325D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F8E38559-EAD2-4713-9547-B8591A0758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728BB7-E13C-4AFC-A93E-8F2ECF9403E0}" type="slidenum">
              <a:rPr lang="tr-TR" smtClean="0"/>
              <a:t>‹#›</a:t>
            </a:fld>
            <a:endParaRPr lang="tr-TR"/>
          </a:p>
        </p:txBody>
      </p:sp>
    </p:spTree>
    <p:extLst>
      <p:ext uri="{BB962C8B-B14F-4D97-AF65-F5344CB8AC3E}">
        <p14:creationId xmlns:p14="http://schemas.microsoft.com/office/powerpoint/2010/main" val="1758653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2.warwick.ac.uk/fac/soc/law/elj/jilt/1997_1/akdeniz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12E00B-EE65-43FD-8280-653677588341}"/>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ÖZET</a:t>
            </a:r>
          </a:p>
        </p:txBody>
      </p:sp>
      <p:sp>
        <p:nvSpPr>
          <p:cNvPr id="3" name="İçerik Yer Tutucusu 2">
            <a:extLst>
              <a:ext uri="{FF2B5EF4-FFF2-40B4-BE49-F238E27FC236}">
                <a16:creationId xmlns:a16="http://schemas.microsoft.com/office/drawing/2014/main" id="{BB7A032E-3A7C-4026-A4A6-E2C7C95ACF82}"/>
              </a:ext>
            </a:extLst>
          </p:cNvPr>
          <p:cNvSpPr>
            <a:spLocks noGrp="1"/>
          </p:cNvSpPr>
          <p:nvPr>
            <p:ph idx="1"/>
          </p:nvPr>
        </p:nvSpPr>
        <p:spPr/>
        <p:txBody>
          <a:bodyPr>
            <a:normAutofit fontScale="92500"/>
          </a:bodyPr>
          <a:lstStyle/>
          <a:p>
            <a:pPr indent="450215" algn="just">
              <a:lnSpc>
                <a:spcPct val="150000"/>
              </a:lnSpc>
              <a:spcBef>
                <a:spcPts val="600"/>
              </a:spcBef>
              <a:spcAft>
                <a:spcPts val="600"/>
              </a:spcAft>
            </a:pPr>
            <a:r>
              <a:rPr lang="tr-TR" dirty="0">
                <a:latin typeface="Times New Roman" panose="02020603050405020304" pitchFamily="18" charset="0"/>
                <a:cs typeface="Times New Roman" panose="02020603050405020304" pitchFamily="18" charset="0"/>
              </a:rPr>
              <a:t>…</a:t>
            </a:r>
            <a:r>
              <a:rPr lang="tr-TR" sz="1800" dirty="0">
                <a:solidFill>
                  <a:srgbClr val="000000"/>
                </a:solidFill>
                <a:effectLst/>
                <a:latin typeface="Times New Roman" panose="02020603050405020304" pitchFamily="18" charset="0"/>
                <a:ea typeface="Arial Unicode MS"/>
                <a:cs typeface="Times New Roman" panose="02020603050405020304" pitchFamily="18" charset="0"/>
              </a:rPr>
              <a:t>Günümüzde internet ortamında kişilik haklarının korunması konusunda ciddi sorunların ortaya çıkması ve yaşanan ihlaller konusundaki çözümlerin teknolojik gelişmeler karşısında yetersiz kalması söz konusu olmaktadır. Konuyla ilgili mevzuat düzenlemelerindeki eksiklikler de dikkat çekmektedir. Kaldı ki gelişen teknoloji karşısında oldukça geniş bir alanı içeren internet ortamında yaşanan her çeşit ihlale sınırlı sayıdaki hukuki düzenlemeleriyle çözüm getirilmesi oldukça güçtür. Bun durumun yanı sıra ifade ve basın özgürlüğü gibi hususlar da bazı durumlarda kişilik hakkı ihlali ile bir arada bulunabilmektedir. Teknolojinin hızlı gelişmesi, internet ortamındaki kişilik hakkı ihlallerinin nicelik ve nitelik açısından günden güne artmasına sebebiyet vermektedir. </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Bef>
                <a:spcPts val="600"/>
              </a:spcBef>
              <a:spcAft>
                <a:spcPts val="600"/>
              </a:spcAft>
            </a:pPr>
            <a:r>
              <a:rPr lang="tr-TR" sz="1800" dirty="0">
                <a:solidFill>
                  <a:srgbClr val="000000"/>
                </a:solidFill>
                <a:effectLst/>
                <a:latin typeface="Times New Roman" panose="02020603050405020304" pitchFamily="18" charset="0"/>
                <a:ea typeface="Arial Unicode MS"/>
                <a:cs typeface="Times New Roman" panose="02020603050405020304" pitchFamily="18" charset="0"/>
              </a:rPr>
              <a:t> </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Bef>
                <a:spcPts val="600"/>
              </a:spcBef>
              <a:spcAft>
                <a:spcPts val="600"/>
              </a:spcAft>
            </a:pPr>
            <a:r>
              <a:rPr lang="tr-TR" sz="1800" b="1" dirty="0">
                <a:solidFill>
                  <a:srgbClr val="000000"/>
                </a:solidFill>
                <a:effectLst/>
                <a:latin typeface="Times New Roman" panose="02020603050405020304" pitchFamily="18" charset="0"/>
                <a:ea typeface="Arial Unicode MS"/>
                <a:cs typeface="Times New Roman" panose="02020603050405020304" pitchFamily="18" charset="0"/>
              </a:rPr>
              <a:t>Anahtar Kelimeler</a:t>
            </a:r>
            <a:r>
              <a:rPr lang="tr-TR" sz="1800" dirty="0">
                <a:solidFill>
                  <a:srgbClr val="000000"/>
                </a:solidFill>
                <a:effectLst/>
                <a:latin typeface="Times New Roman" panose="02020603050405020304" pitchFamily="18" charset="0"/>
                <a:ea typeface="Arial Unicode MS"/>
                <a:cs typeface="Times New Roman" panose="02020603050405020304" pitchFamily="18" charset="0"/>
              </a:rPr>
              <a:t>: İnternet, Kişilik hakları, İnternet Servis Sağlayıcıları, İfade Özgürlüğü. </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
        <p:nvSpPr>
          <p:cNvPr id="4" name="Dolu Çerçeve 5">
            <a:extLst>
              <a:ext uri="{FF2B5EF4-FFF2-40B4-BE49-F238E27FC236}">
                <a16:creationId xmlns:a16="http://schemas.microsoft.com/office/drawing/2014/main" id="{66CC303A-125B-49C6-8D74-B08A48C2AC63}"/>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286556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8FCE61FC-AABA-43D5-81AF-3E0B6A2A4AD3}"/>
              </a:ext>
            </a:extLst>
          </p:cNvPr>
          <p:cNvPicPr>
            <a:picLocks noChangeAspect="1"/>
          </p:cNvPicPr>
          <p:nvPr/>
        </p:nvPicPr>
        <p:blipFill>
          <a:blip r:embed="rId2"/>
          <a:stretch>
            <a:fillRect/>
          </a:stretch>
        </p:blipFill>
        <p:spPr>
          <a:xfrm>
            <a:off x="1350026" y="1992721"/>
            <a:ext cx="2825445" cy="4017146"/>
          </a:xfrm>
          <a:prstGeom prst="rect">
            <a:avLst/>
          </a:prstGeom>
        </p:spPr>
      </p:pic>
      <p:sp>
        <p:nvSpPr>
          <p:cNvPr id="2" name="Başlık 1">
            <a:extLst>
              <a:ext uri="{FF2B5EF4-FFF2-40B4-BE49-F238E27FC236}">
                <a16:creationId xmlns:a16="http://schemas.microsoft.com/office/drawing/2014/main" id="{989668F4-5C5C-4315-A96C-C8ECD9266EB0}"/>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İÇİNDEKİLER</a:t>
            </a:r>
          </a:p>
        </p:txBody>
      </p:sp>
      <p:sp>
        <p:nvSpPr>
          <p:cNvPr id="3" name="İçerik Yer Tutucusu 2">
            <a:extLst>
              <a:ext uri="{FF2B5EF4-FFF2-40B4-BE49-F238E27FC236}">
                <a16:creationId xmlns:a16="http://schemas.microsoft.com/office/drawing/2014/main" id="{98053CA9-118F-415B-9C5C-86037BB1967E}"/>
              </a:ext>
            </a:extLst>
          </p:cNvPr>
          <p:cNvSpPr>
            <a:spLocks noGrp="1"/>
          </p:cNvSpPr>
          <p:nvPr>
            <p:ph idx="1"/>
          </p:nvPr>
        </p:nvSpPr>
        <p:spPr/>
        <p:txBody>
          <a:bodyPr/>
          <a:lstStyle/>
          <a:p>
            <a:r>
              <a:rPr lang="tr-TR" dirty="0"/>
              <a:t> </a:t>
            </a:r>
          </a:p>
        </p:txBody>
      </p:sp>
      <p:sp>
        <p:nvSpPr>
          <p:cNvPr id="4" name="Dolu Çerçeve 5">
            <a:extLst>
              <a:ext uri="{FF2B5EF4-FFF2-40B4-BE49-F238E27FC236}">
                <a16:creationId xmlns:a16="http://schemas.microsoft.com/office/drawing/2014/main" id="{5914DA78-582F-474A-A283-41D762560A07}"/>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pic>
        <p:nvPicPr>
          <p:cNvPr id="9" name="Resim 8">
            <a:extLst>
              <a:ext uri="{FF2B5EF4-FFF2-40B4-BE49-F238E27FC236}">
                <a16:creationId xmlns:a16="http://schemas.microsoft.com/office/drawing/2014/main" id="{5E0E0FE6-078A-46E0-8C90-39DCD29161ED}"/>
              </a:ext>
            </a:extLst>
          </p:cNvPr>
          <p:cNvPicPr>
            <a:picLocks noChangeAspect="1"/>
          </p:cNvPicPr>
          <p:nvPr/>
        </p:nvPicPr>
        <p:blipFill>
          <a:blip r:embed="rId3"/>
          <a:stretch>
            <a:fillRect/>
          </a:stretch>
        </p:blipFill>
        <p:spPr>
          <a:xfrm>
            <a:off x="4435877" y="1992721"/>
            <a:ext cx="2364418" cy="4017146"/>
          </a:xfrm>
          <a:prstGeom prst="rect">
            <a:avLst/>
          </a:prstGeom>
        </p:spPr>
      </p:pic>
    </p:spTree>
    <p:extLst>
      <p:ext uri="{BB962C8B-B14F-4D97-AF65-F5344CB8AC3E}">
        <p14:creationId xmlns:p14="http://schemas.microsoft.com/office/powerpoint/2010/main" val="2551336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0DDFC7-6543-40F9-ACA0-3C493E1996E9}"/>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GİRİŞ</a:t>
            </a:r>
          </a:p>
        </p:txBody>
      </p:sp>
      <p:sp>
        <p:nvSpPr>
          <p:cNvPr id="3" name="İçerik Yer Tutucusu 2">
            <a:extLst>
              <a:ext uri="{FF2B5EF4-FFF2-40B4-BE49-F238E27FC236}">
                <a16:creationId xmlns:a16="http://schemas.microsoft.com/office/drawing/2014/main" id="{6922C9B2-E470-487D-9C52-2550BC97BE64}"/>
              </a:ext>
            </a:extLst>
          </p:cNvPr>
          <p:cNvSpPr>
            <a:spLocks noGrp="1"/>
          </p:cNvSpPr>
          <p:nvPr>
            <p:ph idx="1"/>
          </p:nvPr>
        </p:nvSpPr>
        <p:spPr/>
        <p:txBody>
          <a:bodyPr>
            <a:normAutofit fontScale="77500" lnSpcReduction="20000"/>
          </a:bodyPr>
          <a:lstStyle/>
          <a:p>
            <a:pPr indent="450215" algn="just">
              <a:lnSpc>
                <a:spcPct val="150000"/>
              </a:lnSpc>
              <a:spcBef>
                <a:spcPts val="600"/>
              </a:spcBef>
              <a:spcAft>
                <a:spcPts val="600"/>
              </a:spcAft>
            </a:pPr>
            <a:r>
              <a:rPr lang="tr-TR" sz="1800" dirty="0">
                <a:solidFill>
                  <a:srgbClr val="000000"/>
                </a:solidFill>
                <a:effectLst/>
                <a:latin typeface="Times New Roman" panose="02020603050405020304" pitchFamily="18" charset="0"/>
                <a:ea typeface="Arial Unicode MS"/>
                <a:cs typeface="Times New Roman" panose="02020603050405020304" pitchFamily="18" charset="0"/>
              </a:rPr>
              <a:t>…Günümüz modern hukuk sistemlerinde kişiler, en önemli hukuk süjeleridir. Bu nedenle kişilik haklarının korunması konusunda çeşitli düzenlemeler bulunmaktadır. Bu düzenlemeler genel olarak ulusal boyutta olsa uygulamada birliği sağlamak adına uluslararası metinlerde de kişilik haklarının korunmasına yer verilmiştir. Kişilik hakları, kişilerin insan olmasından kaynaklı devredilmez ve vazgeçilmez haklardandır. Bu haklar her türlü ihlâle karşı koruma altına alınmıştır. Hukuk sistemleri kişilik haklarını hem üçüncü kişilerin saldırılarına hem de kişinin kendisine karşı korumaktadır. Kişilik hakları, en çok saldırıya uğrayan haklardandır. Özellikle günümüzde gelişen teknoloji ile birlikte internet ortamında kişilik haklarına yönelik saldırılara sıkça rastlanmaktadır. Bu saldırıların güncelliği ve internet ortamının genişliği, saldırıyı gerçekleştirenlerin tespitini zorlaştırmaktadır. İnternet ortamındaki serbestliğin kişilik haklarının korunabilmesi için kısıtlanması oldukça güçtür. Bu nedenle başkalarının haklarına yönelik olarak gerçekleştirilen müdahaleler artarak varlığını sürdürmektedir. </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Bef>
                <a:spcPts val="600"/>
              </a:spcBef>
              <a:spcAft>
                <a:spcPts val="600"/>
              </a:spcAft>
            </a:pPr>
            <a:r>
              <a:rPr lang="tr-TR" sz="1800" dirty="0">
                <a:solidFill>
                  <a:srgbClr val="000000"/>
                </a:solidFill>
                <a:effectLst/>
                <a:latin typeface="Times New Roman" panose="02020603050405020304" pitchFamily="18" charset="0"/>
                <a:ea typeface="Arial Unicode MS"/>
                <a:cs typeface="Times New Roman" panose="02020603050405020304" pitchFamily="18" charset="0"/>
              </a:rPr>
              <a:t>Günümüz bilgi dünyasında kişisel verilerin internet ortamında iletimi gerçekleştirilmektedir. Teknolojik anlamda yaşan bu gelişmeler, verilerin güvenliği konusunda yeni sorunları ortaya çıkarmaktadır. Toplumlar, teknolojide yaşanan hızlı gelişimlere yönelik sorunlara çözüm üretme noktasında sıkıntı yaşayabilmektedirler. Özellikle hukuk sistemlerinin teknolojik gelişmeler karşısındaki mevzuat yapma hantallığı, günümüz sorunlarının çözümünü daha da zorlaştırmaktadır. Konuyla ilgili caydırıcılığın bulunmaması ise kişilik haklarına yönelik saldırıların artarak gerçekleştirilmeye devam etmesine neden olmaktadır….</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tr-TR" dirty="0"/>
          </a:p>
        </p:txBody>
      </p:sp>
      <p:sp>
        <p:nvSpPr>
          <p:cNvPr id="4" name="Dolu Çerçeve 5">
            <a:extLst>
              <a:ext uri="{FF2B5EF4-FFF2-40B4-BE49-F238E27FC236}">
                <a16:creationId xmlns:a16="http://schemas.microsoft.com/office/drawing/2014/main" id="{FF145C1C-11A9-4783-B2B1-A3C247CB3C9A}"/>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2007714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FB3327-BAE9-4CB0-96A3-A84467675682}"/>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LİTERATÜR TARAMASI </a:t>
            </a:r>
          </a:p>
        </p:txBody>
      </p:sp>
      <p:sp>
        <p:nvSpPr>
          <p:cNvPr id="3" name="İçerik Yer Tutucusu 2">
            <a:extLst>
              <a:ext uri="{FF2B5EF4-FFF2-40B4-BE49-F238E27FC236}">
                <a16:creationId xmlns:a16="http://schemas.microsoft.com/office/drawing/2014/main" id="{0A7A4379-959A-4F94-9502-C258FD48318C}"/>
              </a:ext>
            </a:extLst>
          </p:cNvPr>
          <p:cNvSpPr>
            <a:spLocks noGrp="1"/>
          </p:cNvSpPr>
          <p:nvPr>
            <p:ph idx="1"/>
          </p:nvPr>
        </p:nvSpPr>
        <p:spPr/>
        <p:txBody>
          <a:bodyPr/>
          <a:lstStyle/>
          <a:p>
            <a:r>
              <a:rPr lang="tr-TR" sz="1800" dirty="0">
                <a:effectLst/>
                <a:latin typeface="Times New Roman" panose="02020603050405020304" pitchFamily="18" charset="0"/>
                <a:ea typeface="Calibri" panose="020F0502020204030204" pitchFamily="34" charset="0"/>
              </a:rPr>
              <a:t>…5651 Sayılı Kanun’un 2. maddesine göre internet erişim sağlayıcıları, kullanıcılarına internet ortamına ulaşma imkânı tanıyan her türlü gerçek ya da tüzel kişilerdir. Bu kapsamda kullanıcıların internete bağlanmasını sağlayan kişiler, erişim sağlayıcı olarak kabul görmektedirler. Erişim sağlayıcılar da yer sağlayıcılar gibi faaliyet belgesi almak zorundadırlar. Erişim sağlayıcıların faaliyetleri, Bilgi Teknolojileri ve İletişim Kurumu tarafından belirlenmekte ve denetlenmektedir(Dülger, 2016). </a:t>
            </a:r>
          </a:p>
          <a:p>
            <a:r>
              <a:rPr lang="tr-TR" sz="1800" dirty="0">
                <a:effectLst/>
                <a:latin typeface="Times New Roman" panose="02020603050405020304" pitchFamily="18" charset="0"/>
                <a:ea typeface="Calibri" panose="020F0502020204030204" pitchFamily="34" charset="0"/>
              </a:rPr>
              <a:t>…Alan adları ile kişilik haklarının ihlal edilmesine; kişinin sahip olduğu marka ya da unvanın başkalarınca alan adında kullanılıyor olması, ünlü kişilerin ya da tanınmış markaların ismine çok benzeyen ifadelerin alan adlarında kullanılması ya da bilerek başkasına ait bir adın yazımı konusunda harf değişikliği yapılarak bu ibarenin alan adı olarak tescil edilmesi durumları örnek verilebilmektedir(Hatipoğlu,2015).</a:t>
            </a:r>
          </a:p>
          <a:p>
            <a:r>
              <a:rPr lang="tr-TR" sz="1800" dirty="0">
                <a:latin typeface="Times New Roman" panose="02020603050405020304" pitchFamily="18" charset="0"/>
                <a:ea typeface="Calibri" panose="020F0502020204030204" pitchFamily="34" charset="0"/>
              </a:rPr>
              <a:t>…</a:t>
            </a:r>
            <a:r>
              <a:rPr lang="tr-TR" sz="1800" dirty="0">
                <a:effectLst/>
                <a:latin typeface="Times New Roman" panose="02020603050405020304" pitchFamily="18" charset="0"/>
                <a:ea typeface="Calibri" panose="020F0502020204030204" pitchFamily="34" charset="0"/>
              </a:rPr>
              <a:t>Günümüzde elektronik posta yoluyla tebligat yapılmasının da geçerli bir yöntem olduğu görülmektedir. 7201 sayılı Tebligat Kanunu’nun 7. maddesi kapsamında elektronik posta yoluyla tebligat yapılması mümkündür. Ayrıca hukuk muhakemesi sırasında tanık olarak davet edilen kişinin, söz konusu daveti elektronik posta ile de alabileceği kabul görmektedir. Hukuk Muhakemeleri Kanunu’nun 243. maddesi ile elektronik posta yoluyla tebligat hükümleri düzenlenmiştir</a:t>
            </a:r>
            <a:r>
              <a:rPr lang="tr-TR" sz="1800" dirty="0">
                <a:latin typeface="Times New Roman" panose="02020603050405020304" pitchFamily="18" charset="0"/>
                <a:ea typeface="Calibri" panose="020F0502020204030204" pitchFamily="34" charset="0"/>
              </a:rPr>
              <a:t>(Soysal,2007). </a:t>
            </a:r>
            <a:endParaRPr lang="tr-TR" sz="1800" dirty="0">
              <a:effectLst/>
              <a:latin typeface="Times New Roman" panose="02020603050405020304" pitchFamily="18" charset="0"/>
              <a:ea typeface="Calibri" panose="020F0502020204030204" pitchFamily="34" charset="0"/>
            </a:endParaRPr>
          </a:p>
          <a:p>
            <a:endParaRPr lang="tr-TR" dirty="0"/>
          </a:p>
        </p:txBody>
      </p:sp>
      <p:sp>
        <p:nvSpPr>
          <p:cNvPr id="4" name="Dolu Çerçeve 5">
            <a:extLst>
              <a:ext uri="{FF2B5EF4-FFF2-40B4-BE49-F238E27FC236}">
                <a16:creationId xmlns:a16="http://schemas.microsoft.com/office/drawing/2014/main" id="{9F0C5D87-7B71-483C-B475-0599E0ED704D}"/>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4117240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8636ED-1E38-4E3E-BCC5-BCA617F239C0}"/>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SONUÇ</a:t>
            </a:r>
          </a:p>
        </p:txBody>
      </p:sp>
      <p:sp>
        <p:nvSpPr>
          <p:cNvPr id="3" name="İçerik Yer Tutucusu 2">
            <a:extLst>
              <a:ext uri="{FF2B5EF4-FFF2-40B4-BE49-F238E27FC236}">
                <a16:creationId xmlns:a16="http://schemas.microsoft.com/office/drawing/2014/main" id="{58BA8720-D85E-402E-8FA3-6C0C76DCE1DE}"/>
              </a:ext>
            </a:extLst>
          </p:cNvPr>
          <p:cNvSpPr>
            <a:spLocks noGrp="1"/>
          </p:cNvSpPr>
          <p:nvPr>
            <p:ph idx="1"/>
          </p:nvPr>
        </p:nvSpPr>
        <p:spPr/>
        <p:txBody>
          <a:bodyPr/>
          <a:lstStyle/>
          <a:p>
            <a:r>
              <a:rPr lang="tr-TR" sz="1800" dirty="0">
                <a:effectLst/>
                <a:latin typeface="Times New Roman" panose="02020603050405020304" pitchFamily="18" charset="0"/>
                <a:ea typeface="Calibri" panose="020F0502020204030204" pitchFamily="34" charset="0"/>
              </a:rPr>
              <a:t>…İnternet sayesinde her türlü veri, dijital ortama aktarılabilir hale gelmiştir. İnternet ortamına aktarılabilen verilerin paylaşımı da oldukça hızlı şekilde gerçekleştirilebilmektedir. Ayrıca bu paylaşım, küresel boyutlara ulaşmaktadır. Bu durumun olumlu yönleri oldukça fazla olmasına rağmen zaman içerisinde verilerin fazlalığı ve internet ortamının genişliği nedeniyle bilgi akışının kontrol edilmesi oldukça güç bir hal almıştır. Sanal ortamda her saniye binlerce veri aktarımı sağlanabilmektedir. Bu durum zaman içerisinde internet ortamında kişilik haklarının ihlal edilmesi sorununu gündeme getirmiştir. </a:t>
            </a:r>
          </a:p>
          <a:p>
            <a:r>
              <a:rPr lang="tr-TR" sz="1800" dirty="0">
                <a:effectLst/>
                <a:latin typeface="Times New Roman" panose="02020603050405020304" pitchFamily="18" charset="0"/>
                <a:ea typeface="Calibri" panose="020F0502020204030204" pitchFamily="34" charset="0"/>
                <a:cs typeface="Times New Roman" panose="02020603050405020304" pitchFamily="18" charset="0"/>
              </a:rPr>
              <a:t>…E-postalar ve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spam</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iletiler, kişilik hakkı ihlallerinin sıklıkla görüldüğü alanları ifade etmektedir. Uygulamada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spam</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iletilerin genellikle e-posta yoluyla gönderildiği görülmektedir. Ancak farklı yollardan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spma</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ileti gönderilmesi de mümkündür. Örneğin kısa mesaj gibi. Günümüzde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spam</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iletilerin gönderimi oldukça artmıştır. Bu iletilerin engellenmesi konusunda gerekli hukuki düzenlemelerin yapılması önem taşımaktadır. Bunun sebebi ise kişilerin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hergün</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pek çok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spam</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iletiye maruz kalma durumlarıdır. Bu iletiler kişilerin zamanlarını almakta ve onları rahatsız etmektedir. Ülke kanunlarına bakıldığında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spam</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ileti konusundaki düzenlemelerin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yeteris</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kaldığı görülmektedir. Kişilik haklarının korunması için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spam</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ileti gönderilmesi hususunun suç olarak mevzuatta yer alması gerekliliği bulunmaktadır. </a:t>
            </a:r>
          </a:p>
          <a:p>
            <a:endParaRPr lang="tr-TR" dirty="0"/>
          </a:p>
        </p:txBody>
      </p:sp>
      <p:sp>
        <p:nvSpPr>
          <p:cNvPr id="4" name="Dolu Çerçeve 5">
            <a:extLst>
              <a:ext uri="{FF2B5EF4-FFF2-40B4-BE49-F238E27FC236}">
                <a16:creationId xmlns:a16="http://schemas.microsoft.com/office/drawing/2014/main" id="{5BEB1FB3-B020-4789-AC52-3114A1FD9F4A}"/>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1637273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CD9713-628C-4B41-AFD2-86C5138B3102}"/>
              </a:ext>
            </a:extLst>
          </p:cNvPr>
          <p:cNvSpPr>
            <a:spLocks noGrp="1"/>
          </p:cNvSpPr>
          <p:nvPr>
            <p:ph type="title"/>
          </p:nvPr>
        </p:nvSpPr>
        <p:spPr>
          <a:xfrm>
            <a:off x="838200" y="-123147"/>
            <a:ext cx="10515600" cy="1325563"/>
          </a:xfrm>
        </p:spPr>
        <p:txBody>
          <a:bodyPr/>
          <a:lstStyle/>
          <a:p>
            <a:r>
              <a:rPr lang="tr-TR" dirty="0">
                <a:latin typeface="Times New Roman" panose="02020603050405020304" pitchFamily="18" charset="0"/>
                <a:cs typeface="Times New Roman" panose="02020603050405020304" pitchFamily="18" charset="0"/>
              </a:rPr>
              <a:t>KAYNAKÇA</a:t>
            </a:r>
          </a:p>
        </p:txBody>
      </p:sp>
      <p:sp>
        <p:nvSpPr>
          <p:cNvPr id="3" name="İçerik Yer Tutucusu 2">
            <a:extLst>
              <a:ext uri="{FF2B5EF4-FFF2-40B4-BE49-F238E27FC236}">
                <a16:creationId xmlns:a16="http://schemas.microsoft.com/office/drawing/2014/main" id="{17E1A454-8755-4C40-AEC5-22C28A67135B}"/>
              </a:ext>
            </a:extLst>
          </p:cNvPr>
          <p:cNvSpPr>
            <a:spLocks noGrp="1"/>
          </p:cNvSpPr>
          <p:nvPr>
            <p:ph idx="1"/>
          </p:nvPr>
        </p:nvSpPr>
        <p:spPr>
          <a:xfrm>
            <a:off x="838200" y="1325563"/>
            <a:ext cx="10515600" cy="4351338"/>
          </a:xfrm>
        </p:spPr>
        <p:txBody>
          <a:bodyPr>
            <a:normAutofit fontScale="25000" lnSpcReduction="20000"/>
          </a:bodyPr>
          <a:lstStyle/>
          <a:p>
            <a:pPr indent="449580" algn="just">
              <a:lnSpc>
                <a:spcPct val="150000"/>
              </a:lnSpc>
              <a:spcBef>
                <a:spcPts val="600"/>
              </a:spcBef>
              <a:spcAft>
                <a:spcPts val="600"/>
              </a:spcAft>
            </a:pP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Acabey</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Mehmet Beşir, “Basın Özgürlüğü ve Bu Özgürlüğün Bir Sınırı olarak Kişilik Hakkı”, </a:t>
            </a:r>
            <a:r>
              <a:rPr lang="tr-TR" sz="4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Journal</a:t>
            </a:r>
            <a:r>
              <a:rPr lang="tr-TR" sz="4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Yasar </a:t>
            </a:r>
            <a:r>
              <a:rPr lang="tr-TR" sz="4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University</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Cilt:8, Özel Sayı, 2013.</a:t>
            </a:r>
            <a:endParaRPr lang="tr-TR" sz="4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Bef>
                <a:spcPts val="600"/>
              </a:spcBef>
              <a:spcAft>
                <a:spcPts val="600"/>
              </a:spcAft>
            </a:pPr>
            <a:r>
              <a:rPr lang="tr-TR" sz="4200" dirty="0">
                <a:effectLst/>
                <a:latin typeface="Times New Roman" panose="02020603050405020304" pitchFamily="18" charset="0"/>
                <a:ea typeface="Calibri" panose="020F0502020204030204" pitchFamily="34" charset="0"/>
                <a:cs typeface="Times New Roman" panose="02020603050405020304" pitchFamily="18" charset="0"/>
              </a:rPr>
              <a:t>Akdeniz, Yaman, </a:t>
            </a:r>
            <a:r>
              <a:rPr lang="tr-TR" sz="4200" b="1" dirty="0" err="1">
                <a:effectLst/>
                <a:latin typeface="Times New Roman" panose="02020603050405020304" pitchFamily="18" charset="0"/>
                <a:ea typeface="Calibri" panose="020F0502020204030204" pitchFamily="34" charset="0"/>
                <a:cs typeface="Times New Roman" panose="02020603050405020304" pitchFamily="18" charset="0"/>
              </a:rPr>
              <a:t>Cyber-stalking</a:t>
            </a:r>
            <a:r>
              <a:rPr lang="tr-TR" sz="4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200" b="1"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tr-TR" sz="4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200" b="1" dirty="0" err="1">
                <a:effectLst/>
                <a:latin typeface="Times New Roman" panose="02020603050405020304" pitchFamily="18" charset="0"/>
                <a:ea typeface="Calibri" panose="020F0502020204030204" pitchFamily="34" charset="0"/>
                <a:cs typeface="Times New Roman" panose="02020603050405020304" pitchFamily="18" charset="0"/>
              </a:rPr>
              <a:t>Regulation</a:t>
            </a:r>
            <a:r>
              <a:rPr lang="tr-TR" sz="4200" b="1" dirty="0">
                <a:effectLst/>
                <a:latin typeface="Times New Roman" panose="02020603050405020304" pitchFamily="18" charset="0"/>
                <a:ea typeface="Calibri" panose="020F0502020204030204" pitchFamily="34" charset="0"/>
                <a:cs typeface="Times New Roman" panose="02020603050405020304" pitchFamily="18" charset="0"/>
              </a:rPr>
              <a:t> of </a:t>
            </a:r>
            <a:r>
              <a:rPr lang="tr-TR" sz="4200" b="1" dirty="0" err="1">
                <a:effectLst/>
                <a:latin typeface="Times New Roman" panose="02020603050405020304" pitchFamily="18" charset="0"/>
                <a:ea typeface="Calibri" panose="020F0502020204030204" pitchFamily="34" charset="0"/>
                <a:cs typeface="Times New Roman" panose="02020603050405020304" pitchFamily="18" charset="0"/>
              </a:rPr>
              <a:t>Harassment</a:t>
            </a:r>
            <a:r>
              <a:rPr lang="tr-TR" sz="4200" b="1" dirty="0">
                <a:effectLst/>
                <a:latin typeface="Times New Roman" panose="02020603050405020304" pitchFamily="18" charset="0"/>
                <a:ea typeface="Calibri" panose="020F0502020204030204" pitchFamily="34" charset="0"/>
                <a:cs typeface="Times New Roman" panose="02020603050405020304" pitchFamily="18" charset="0"/>
              </a:rPr>
              <a:t> on </a:t>
            </a:r>
            <a:r>
              <a:rPr lang="tr-TR" sz="4200" b="1"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tr-TR" sz="4200" b="1" dirty="0">
                <a:effectLst/>
                <a:latin typeface="Times New Roman" panose="02020603050405020304" pitchFamily="18" charset="0"/>
                <a:ea typeface="Calibri" panose="020F0502020204030204" pitchFamily="34" charset="0"/>
                <a:cs typeface="Times New Roman" panose="02020603050405020304" pitchFamily="18" charset="0"/>
              </a:rPr>
              <a:t> İnternet</a:t>
            </a:r>
            <a:r>
              <a:rPr lang="tr-TR" sz="4200" dirty="0">
                <a:effectLst/>
                <a:latin typeface="Times New Roman" panose="02020603050405020304" pitchFamily="18" charset="0"/>
                <a:ea typeface="Calibri" panose="020F0502020204030204" pitchFamily="34" charset="0"/>
                <a:cs typeface="Times New Roman" panose="02020603050405020304" pitchFamily="18" charset="0"/>
              </a:rPr>
              <a:t>, http://www.cyberrights.org/</a:t>
            </a:r>
            <a:r>
              <a:rPr lang="tr-TR" sz="4200" dirty="0" err="1">
                <a:effectLst/>
                <a:latin typeface="Times New Roman" panose="02020603050405020304" pitchFamily="18" charset="0"/>
                <a:ea typeface="Calibri" panose="020F0502020204030204" pitchFamily="34" charset="0"/>
                <a:cs typeface="Times New Roman" panose="02020603050405020304" pitchFamily="18" charset="0"/>
              </a:rPr>
              <a:t>documents</a:t>
            </a:r>
            <a:r>
              <a:rPr lang="tr-TR" sz="4200" dirty="0">
                <a:effectLst/>
                <a:latin typeface="Times New Roman" panose="02020603050405020304" pitchFamily="18" charset="0"/>
                <a:ea typeface="Calibri" panose="020F0502020204030204" pitchFamily="34" charset="0"/>
                <a:cs typeface="Times New Roman" panose="02020603050405020304" pitchFamily="18" charset="0"/>
              </a:rPr>
              <a:t>/stalking_article.pdf, (Erişim Tarihi: 26.02.2021).</a:t>
            </a:r>
          </a:p>
          <a:p>
            <a:pPr indent="449580" algn="just">
              <a:lnSpc>
                <a:spcPct val="150000"/>
              </a:lnSpc>
              <a:spcBef>
                <a:spcPts val="600"/>
              </a:spcBef>
              <a:spcAft>
                <a:spcPts val="600"/>
              </a:spcAft>
            </a:pPr>
            <a:r>
              <a:rPr lang="tr-TR" sz="4200" dirty="0">
                <a:effectLst/>
                <a:latin typeface="Times New Roman" panose="02020603050405020304" pitchFamily="18" charset="0"/>
                <a:ea typeface="Calibri" panose="020F0502020204030204" pitchFamily="34" charset="0"/>
                <a:cs typeface="Times New Roman" panose="02020603050405020304" pitchFamily="18" charset="0"/>
              </a:rPr>
              <a:t>Akdeniz, Yaman, </a:t>
            </a:r>
            <a:r>
              <a:rPr lang="tr-TR" sz="4200" b="1"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tr-TR" sz="4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200" b="1" dirty="0" err="1">
                <a:effectLst/>
                <a:latin typeface="Times New Roman" panose="02020603050405020304" pitchFamily="18" charset="0"/>
                <a:ea typeface="Calibri" panose="020F0502020204030204" pitchFamily="34" charset="0"/>
                <a:cs typeface="Times New Roman" panose="02020603050405020304" pitchFamily="18" charset="0"/>
              </a:rPr>
              <a:t>Regulation</a:t>
            </a:r>
            <a:r>
              <a:rPr lang="tr-TR" sz="4200" b="1" dirty="0">
                <a:effectLst/>
                <a:latin typeface="Times New Roman" panose="02020603050405020304" pitchFamily="18" charset="0"/>
                <a:ea typeface="Calibri" panose="020F0502020204030204" pitchFamily="34" charset="0"/>
                <a:cs typeface="Times New Roman" panose="02020603050405020304" pitchFamily="18" charset="0"/>
              </a:rPr>
              <a:t> of </a:t>
            </a:r>
            <a:r>
              <a:rPr lang="tr-TR" sz="4200" b="1" dirty="0" err="1">
                <a:effectLst/>
                <a:latin typeface="Times New Roman" panose="02020603050405020304" pitchFamily="18" charset="0"/>
                <a:ea typeface="Calibri" panose="020F0502020204030204" pitchFamily="34" charset="0"/>
                <a:cs typeface="Times New Roman" panose="02020603050405020304" pitchFamily="18" charset="0"/>
              </a:rPr>
              <a:t>Pornography</a:t>
            </a:r>
            <a:r>
              <a:rPr lang="tr-TR" sz="4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200" b="1"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tr-TR" sz="4200" b="1" dirty="0">
                <a:effectLst/>
                <a:latin typeface="Times New Roman" panose="02020603050405020304" pitchFamily="18" charset="0"/>
                <a:ea typeface="Calibri" panose="020F0502020204030204" pitchFamily="34" charset="0"/>
                <a:cs typeface="Times New Roman" panose="02020603050405020304" pitchFamily="18" charset="0"/>
              </a:rPr>
              <a:t> Child </a:t>
            </a:r>
            <a:r>
              <a:rPr lang="tr-TR" sz="4200" b="1" dirty="0" err="1">
                <a:effectLst/>
                <a:latin typeface="Times New Roman" panose="02020603050405020304" pitchFamily="18" charset="0"/>
                <a:ea typeface="Calibri" panose="020F0502020204030204" pitchFamily="34" charset="0"/>
                <a:cs typeface="Times New Roman" panose="02020603050405020304" pitchFamily="18" charset="0"/>
              </a:rPr>
              <a:t>Pornography</a:t>
            </a:r>
            <a:r>
              <a:rPr lang="tr-TR" sz="4200" b="1" dirty="0">
                <a:effectLst/>
                <a:latin typeface="Times New Roman" panose="02020603050405020304" pitchFamily="18" charset="0"/>
                <a:ea typeface="Calibri" panose="020F0502020204030204" pitchFamily="34" charset="0"/>
                <a:cs typeface="Times New Roman" panose="02020603050405020304" pitchFamily="18" charset="0"/>
              </a:rPr>
              <a:t> on </a:t>
            </a:r>
            <a:r>
              <a:rPr lang="tr-TR" sz="4200" b="1"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tr-TR" sz="4200" b="1" dirty="0">
                <a:effectLst/>
                <a:latin typeface="Times New Roman" panose="02020603050405020304" pitchFamily="18" charset="0"/>
                <a:ea typeface="Calibri" panose="020F0502020204030204" pitchFamily="34" charset="0"/>
                <a:cs typeface="Times New Roman" panose="02020603050405020304" pitchFamily="18" charset="0"/>
              </a:rPr>
              <a:t> Internet,</a:t>
            </a:r>
            <a:r>
              <a:rPr lang="tr-TR" sz="42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http://www2.warwick.ac.uk/</a:t>
            </a:r>
            <a:r>
              <a:rPr lang="tr-TR" sz="4200"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fac</a:t>
            </a:r>
            <a:r>
              <a:rPr lang="tr-TR" sz="4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a:t>
            </a:r>
            <a:r>
              <a:rPr lang="tr-TR" sz="4200"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soc</a:t>
            </a:r>
            <a:r>
              <a:rPr lang="tr-TR" sz="4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a:t>
            </a:r>
            <a:r>
              <a:rPr lang="tr-TR" sz="4200"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law</a:t>
            </a:r>
            <a:r>
              <a:rPr lang="tr-TR" sz="4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a:t>
            </a:r>
            <a:r>
              <a:rPr lang="tr-TR" sz="4200"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elj</a:t>
            </a:r>
            <a:r>
              <a:rPr lang="tr-TR" sz="4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a:t>
            </a:r>
            <a:r>
              <a:rPr lang="tr-TR" sz="4200"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jilt</a:t>
            </a:r>
            <a:r>
              <a:rPr lang="tr-TR" sz="4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/1997_1/akdeniz1/</a:t>
            </a:r>
            <a:r>
              <a:rPr lang="tr-TR" sz="4200" dirty="0">
                <a:effectLst/>
                <a:latin typeface="Times New Roman" panose="02020603050405020304" pitchFamily="18" charset="0"/>
                <a:ea typeface="Calibri" panose="020F0502020204030204" pitchFamily="34" charset="0"/>
                <a:cs typeface="Times New Roman" panose="02020603050405020304" pitchFamily="18" charset="0"/>
              </a:rPr>
              <a:t>, (Erişim Tarihi: 26.02.2021). </a:t>
            </a:r>
          </a:p>
          <a:p>
            <a:pPr indent="449580" algn="just">
              <a:lnSpc>
                <a:spcPct val="150000"/>
              </a:lnSpc>
              <a:spcBef>
                <a:spcPts val="600"/>
              </a:spcBef>
              <a:spcAft>
                <a:spcPts val="600"/>
              </a:spcAft>
            </a:pP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Akipek</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Jale G., Akıntürk, Turgut ve  Ateş, Derya, </a:t>
            </a:r>
            <a:r>
              <a:rPr lang="tr-TR" sz="4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Türk Medeni Hukuku Başlangıç Hükümleri Kişiler Hukuku C: 1,</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İstanbul: Beta Yayıncılık,</a:t>
            </a:r>
            <a:r>
              <a:rPr lang="tr-TR" sz="4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2018.</a:t>
            </a:r>
            <a:endParaRPr lang="tr-TR" sz="4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Bef>
                <a:spcPts val="600"/>
              </a:spcBef>
              <a:spcAft>
                <a:spcPts val="600"/>
              </a:spcAft>
            </a:pP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Anchan</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John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Prabhakar</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“Global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across</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Cyberspace</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Role of Internet in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Educating</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Global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Awareness</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University</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Alberta</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Department</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Edicational</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Policy</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Studies</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Doktora Tezi), 1998.</a:t>
            </a:r>
            <a:endParaRPr lang="tr-TR" sz="4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Bef>
                <a:spcPts val="600"/>
              </a:spcBef>
              <a:spcAft>
                <a:spcPts val="600"/>
              </a:spcAft>
            </a:pP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Arkan,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Sabih</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Türk İşletme Hukuku, Ankara: Savaş Kitabevi, 2017.</a:t>
            </a:r>
            <a:endParaRPr lang="tr-TR" sz="4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Bef>
                <a:spcPts val="600"/>
              </a:spcBef>
              <a:spcAft>
                <a:spcPts val="600"/>
              </a:spcAft>
            </a:pP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Arpacı, Abdülkadir, </a:t>
            </a:r>
            <a:r>
              <a:rPr lang="tr-TR" sz="4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Kişiler Hukuku (Gerçek Kişiler),</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İstanbul: Beta Yayıncılık, 2000.</a:t>
            </a:r>
            <a:endParaRPr lang="tr-TR" sz="4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Bef>
                <a:spcPts val="600"/>
              </a:spcBef>
              <a:spcAft>
                <a:spcPts val="600"/>
              </a:spcAft>
            </a:pP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Avşar, Zakir ve Öngören, Gürsel, </a:t>
            </a:r>
            <a:r>
              <a:rPr lang="tr-TR" sz="4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Bilişim Hukuku, </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İstanbul: Türkiye Bankalar Birliği Yayın No: 270, 2010.</a:t>
            </a:r>
            <a:endParaRPr lang="tr-TR" sz="4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Bef>
                <a:spcPts val="600"/>
              </a:spcBef>
              <a:spcAft>
                <a:spcPts val="600"/>
              </a:spcAft>
            </a:pP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Ayan, Mehmet ve Ayan, Nurşen, </a:t>
            </a:r>
            <a:r>
              <a:rPr lang="tr-TR" sz="4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Kişiler Hukuku</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Konya: Mimoza Yayınevi, 2014.</a:t>
            </a:r>
            <a:endParaRPr lang="tr-TR" sz="4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Bef>
                <a:spcPts val="600"/>
              </a:spcBef>
              <a:spcAft>
                <a:spcPts val="600"/>
              </a:spcAft>
            </a:pP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Nurullah Bal, “İnternet Alan Adları Ve İnternet Alan Adı Uyuşmazlıklarının Tahkim Yoluyla Çözümlenmesi”, </a:t>
            </a:r>
            <a:r>
              <a:rPr lang="tr-TR" sz="4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Gazi Üniversitesi Hukuk Fakültesi Dergisi,</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 XVII, Y.2013</a:t>
            </a:r>
            <a:endParaRPr lang="tr-TR" sz="4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Bef>
                <a:spcPts val="600"/>
              </a:spcBef>
              <a:spcAft>
                <a:spcPts val="600"/>
              </a:spcAft>
            </a:pP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Bayram, Mehmet </a:t>
            </a:r>
            <a:r>
              <a:rPr lang="tr-TR" sz="4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Hanifi</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4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Avrupa Birliği ve İnternet Hukuku</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Ankara: Seçkin Yayıncılık, 2011.</a:t>
            </a:r>
            <a:endParaRPr lang="tr-TR" sz="4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Bef>
                <a:spcPts val="600"/>
              </a:spcBef>
              <a:spcAft>
                <a:spcPts val="600"/>
              </a:spcAft>
            </a:pP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Belli, Doğan Bülent, </a:t>
            </a:r>
            <a:r>
              <a:rPr lang="tr-TR" sz="4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Basın Yolu İle Kişilik Hakkına Saldırılardan Doğan Hukuki Sorumluluk</a:t>
            </a:r>
            <a:r>
              <a:rPr lang="tr-TR" sz="4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Ankara: Yetkin Yayıncılık, 2008.</a:t>
            </a:r>
            <a:endParaRPr lang="tr-TR" sz="4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tr-TR" dirty="0"/>
          </a:p>
        </p:txBody>
      </p:sp>
      <p:sp>
        <p:nvSpPr>
          <p:cNvPr id="4" name="Dolu Çerçeve 5">
            <a:extLst>
              <a:ext uri="{FF2B5EF4-FFF2-40B4-BE49-F238E27FC236}">
                <a16:creationId xmlns:a16="http://schemas.microsoft.com/office/drawing/2014/main" id="{CEE14884-6136-43BF-972C-7AA452267391}"/>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71408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1046</Words>
  <Application>Microsoft Office PowerPoint</Application>
  <PresentationFormat>Geniş ekran</PresentationFormat>
  <Paragraphs>35</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Calibri Light</vt:lpstr>
      <vt:lpstr>Times New Roman</vt:lpstr>
      <vt:lpstr>Office Teması</vt:lpstr>
      <vt:lpstr>ÖZET</vt:lpstr>
      <vt:lpstr>İÇİNDEKİLER</vt:lpstr>
      <vt:lpstr>GİRİŞ</vt:lpstr>
      <vt:lpstr>LİTERATÜR TARAMASI </vt:lpstr>
      <vt:lpstr>SONUÇ</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ÖZET</dc:title>
  <dc:creator>Enes Tulgar</dc:creator>
  <cp:lastModifiedBy>Enes Tulgar</cp:lastModifiedBy>
  <cp:revision>1</cp:revision>
  <dcterms:created xsi:type="dcterms:W3CDTF">2021-09-08T08:14:23Z</dcterms:created>
  <dcterms:modified xsi:type="dcterms:W3CDTF">2021-09-08T08:40:26Z</dcterms:modified>
</cp:coreProperties>
</file>