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4" r:id="rId8"/>
    <p:sldId id="265" r:id="rId9"/>
    <p:sldId id="263"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D232F3-EA1C-454B-B8C4-028DDD3E2D18}"/>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C096D86C-75B3-4F31-9C15-530D3733D5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B46142D-5DFB-406A-8AD7-37D4AABD3147}"/>
              </a:ext>
            </a:extLst>
          </p:cNvPr>
          <p:cNvSpPr>
            <a:spLocks noGrp="1"/>
          </p:cNvSpPr>
          <p:nvPr>
            <p:ph type="dt" sz="half" idx="10"/>
          </p:nvPr>
        </p:nvSpPr>
        <p:spPr/>
        <p:txBody>
          <a:bodyPr/>
          <a:lstStyle/>
          <a:p>
            <a:fld id="{99C45C75-DAA9-4EC7-A3B1-BC308DC31953}" type="datetimeFigureOut">
              <a:rPr lang="tr-TR" smtClean="0"/>
              <a:t>8.09.2021</a:t>
            </a:fld>
            <a:endParaRPr lang="tr-TR"/>
          </a:p>
        </p:txBody>
      </p:sp>
      <p:sp>
        <p:nvSpPr>
          <p:cNvPr id="5" name="Alt Bilgi Yer Tutucusu 4">
            <a:extLst>
              <a:ext uri="{FF2B5EF4-FFF2-40B4-BE49-F238E27FC236}">
                <a16:creationId xmlns:a16="http://schemas.microsoft.com/office/drawing/2014/main" id="{CFCE13D1-6410-4C06-B552-EFDA61E4F63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C1444A7-3200-4772-B737-762F1514E820}"/>
              </a:ext>
            </a:extLst>
          </p:cNvPr>
          <p:cNvSpPr>
            <a:spLocks noGrp="1"/>
          </p:cNvSpPr>
          <p:nvPr>
            <p:ph type="sldNum" sz="quarter" idx="12"/>
          </p:nvPr>
        </p:nvSpPr>
        <p:spPr/>
        <p:txBody>
          <a:bodyPr/>
          <a:lstStyle/>
          <a:p>
            <a:fld id="{9831D867-5DBE-4430-A050-CF2208BCA6EC}" type="slidenum">
              <a:rPr lang="tr-TR" smtClean="0"/>
              <a:t>‹#›</a:t>
            </a:fld>
            <a:endParaRPr lang="tr-TR"/>
          </a:p>
        </p:txBody>
      </p:sp>
    </p:spTree>
    <p:extLst>
      <p:ext uri="{BB962C8B-B14F-4D97-AF65-F5344CB8AC3E}">
        <p14:creationId xmlns:p14="http://schemas.microsoft.com/office/powerpoint/2010/main" val="2089535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638B49-EC4B-4D56-B107-01DF3941F41D}"/>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B8DE15A2-5BC5-4A70-9FAF-10A70BBB80B0}"/>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037424C-91C5-495D-B830-88028813416C}"/>
              </a:ext>
            </a:extLst>
          </p:cNvPr>
          <p:cNvSpPr>
            <a:spLocks noGrp="1"/>
          </p:cNvSpPr>
          <p:nvPr>
            <p:ph type="dt" sz="half" idx="10"/>
          </p:nvPr>
        </p:nvSpPr>
        <p:spPr/>
        <p:txBody>
          <a:bodyPr/>
          <a:lstStyle/>
          <a:p>
            <a:fld id="{99C45C75-DAA9-4EC7-A3B1-BC308DC31953}" type="datetimeFigureOut">
              <a:rPr lang="tr-TR" smtClean="0"/>
              <a:t>8.09.2021</a:t>
            </a:fld>
            <a:endParaRPr lang="tr-TR"/>
          </a:p>
        </p:txBody>
      </p:sp>
      <p:sp>
        <p:nvSpPr>
          <p:cNvPr id="5" name="Alt Bilgi Yer Tutucusu 4">
            <a:extLst>
              <a:ext uri="{FF2B5EF4-FFF2-40B4-BE49-F238E27FC236}">
                <a16:creationId xmlns:a16="http://schemas.microsoft.com/office/drawing/2014/main" id="{33424862-21AD-4F86-BC9D-B24AC47CEA8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BBB73A2-37F6-475A-A2E8-2FB938A33D69}"/>
              </a:ext>
            </a:extLst>
          </p:cNvPr>
          <p:cNvSpPr>
            <a:spLocks noGrp="1"/>
          </p:cNvSpPr>
          <p:nvPr>
            <p:ph type="sldNum" sz="quarter" idx="12"/>
          </p:nvPr>
        </p:nvSpPr>
        <p:spPr/>
        <p:txBody>
          <a:bodyPr/>
          <a:lstStyle/>
          <a:p>
            <a:fld id="{9831D867-5DBE-4430-A050-CF2208BCA6EC}" type="slidenum">
              <a:rPr lang="tr-TR" smtClean="0"/>
              <a:t>‹#›</a:t>
            </a:fld>
            <a:endParaRPr lang="tr-TR"/>
          </a:p>
        </p:txBody>
      </p:sp>
    </p:spTree>
    <p:extLst>
      <p:ext uri="{BB962C8B-B14F-4D97-AF65-F5344CB8AC3E}">
        <p14:creationId xmlns:p14="http://schemas.microsoft.com/office/powerpoint/2010/main" val="916841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77BDD5B5-1618-4515-BF9D-C46C44B3D8B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12D0568-93E8-4D22-904E-D60977EB6D4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3FEB127-FB6E-4187-8A12-43AA156B23B9}"/>
              </a:ext>
            </a:extLst>
          </p:cNvPr>
          <p:cNvSpPr>
            <a:spLocks noGrp="1"/>
          </p:cNvSpPr>
          <p:nvPr>
            <p:ph type="dt" sz="half" idx="10"/>
          </p:nvPr>
        </p:nvSpPr>
        <p:spPr/>
        <p:txBody>
          <a:bodyPr/>
          <a:lstStyle/>
          <a:p>
            <a:fld id="{99C45C75-DAA9-4EC7-A3B1-BC308DC31953}" type="datetimeFigureOut">
              <a:rPr lang="tr-TR" smtClean="0"/>
              <a:t>8.09.2021</a:t>
            </a:fld>
            <a:endParaRPr lang="tr-TR"/>
          </a:p>
        </p:txBody>
      </p:sp>
      <p:sp>
        <p:nvSpPr>
          <p:cNvPr id="5" name="Alt Bilgi Yer Tutucusu 4">
            <a:extLst>
              <a:ext uri="{FF2B5EF4-FFF2-40B4-BE49-F238E27FC236}">
                <a16:creationId xmlns:a16="http://schemas.microsoft.com/office/drawing/2014/main" id="{3D3AE1F3-DD67-43BD-8A9D-B79A59385DF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99E2E22-B327-4252-921C-98C09D28E8F9}"/>
              </a:ext>
            </a:extLst>
          </p:cNvPr>
          <p:cNvSpPr>
            <a:spLocks noGrp="1"/>
          </p:cNvSpPr>
          <p:nvPr>
            <p:ph type="sldNum" sz="quarter" idx="12"/>
          </p:nvPr>
        </p:nvSpPr>
        <p:spPr/>
        <p:txBody>
          <a:bodyPr/>
          <a:lstStyle/>
          <a:p>
            <a:fld id="{9831D867-5DBE-4430-A050-CF2208BCA6EC}" type="slidenum">
              <a:rPr lang="tr-TR" smtClean="0"/>
              <a:t>‹#›</a:t>
            </a:fld>
            <a:endParaRPr lang="tr-TR"/>
          </a:p>
        </p:txBody>
      </p:sp>
    </p:spTree>
    <p:extLst>
      <p:ext uri="{BB962C8B-B14F-4D97-AF65-F5344CB8AC3E}">
        <p14:creationId xmlns:p14="http://schemas.microsoft.com/office/powerpoint/2010/main" val="4109175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02C4DE-65D5-4052-905F-2694F7A0107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F449C45-B4F5-41D7-A457-F8D62D2CDD35}"/>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FE8458F-1FA1-4C1A-91A3-D0AF3EEA80F6}"/>
              </a:ext>
            </a:extLst>
          </p:cNvPr>
          <p:cNvSpPr>
            <a:spLocks noGrp="1"/>
          </p:cNvSpPr>
          <p:nvPr>
            <p:ph type="dt" sz="half" idx="10"/>
          </p:nvPr>
        </p:nvSpPr>
        <p:spPr/>
        <p:txBody>
          <a:bodyPr/>
          <a:lstStyle/>
          <a:p>
            <a:fld id="{99C45C75-DAA9-4EC7-A3B1-BC308DC31953}" type="datetimeFigureOut">
              <a:rPr lang="tr-TR" smtClean="0"/>
              <a:t>8.09.2021</a:t>
            </a:fld>
            <a:endParaRPr lang="tr-TR"/>
          </a:p>
        </p:txBody>
      </p:sp>
      <p:sp>
        <p:nvSpPr>
          <p:cNvPr id="5" name="Alt Bilgi Yer Tutucusu 4">
            <a:extLst>
              <a:ext uri="{FF2B5EF4-FFF2-40B4-BE49-F238E27FC236}">
                <a16:creationId xmlns:a16="http://schemas.microsoft.com/office/drawing/2014/main" id="{5755AF70-B920-48AD-A869-996F09153BA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E343177-4139-4E19-8252-680887AA110C}"/>
              </a:ext>
            </a:extLst>
          </p:cNvPr>
          <p:cNvSpPr>
            <a:spLocks noGrp="1"/>
          </p:cNvSpPr>
          <p:nvPr>
            <p:ph type="sldNum" sz="quarter" idx="12"/>
          </p:nvPr>
        </p:nvSpPr>
        <p:spPr/>
        <p:txBody>
          <a:bodyPr/>
          <a:lstStyle/>
          <a:p>
            <a:fld id="{9831D867-5DBE-4430-A050-CF2208BCA6EC}" type="slidenum">
              <a:rPr lang="tr-TR" smtClean="0"/>
              <a:t>‹#›</a:t>
            </a:fld>
            <a:endParaRPr lang="tr-TR"/>
          </a:p>
        </p:txBody>
      </p:sp>
    </p:spTree>
    <p:extLst>
      <p:ext uri="{BB962C8B-B14F-4D97-AF65-F5344CB8AC3E}">
        <p14:creationId xmlns:p14="http://schemas.microsoft.com/office/powerpoint/2010/main" val="570522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460D02-5118-40B1-AEA7-E255A0265BAC}"/>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CC446BBD-FD67-4F64-B3D3-25E5FCBB10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68124469-85F7-4ED6-BF68-C905F4761978}"/>
              </a:ext>
            </a:extLst>
          </p:cNvPr>
          <p:cNvSpPr>
            <a:spLocks noGrp="1"/>
          </p:cNvSpPr>
          <p:nvPr>
            <p:ph type="dt" sz="half" idx="10"/>
          </p:nvPr>
        </p:nvSpPr>
        <p:spPr/>
        <p:txBody>
          <a:bodyPr/>
          <a:lstStyle/>
          <a:p>
            <a:fld id="{99C45C75-DAA9-4EC7-A3B1-BC308DC31953}" type="datetimeFigureOut">
              <a:rPr lang="tr-TR" smtClean="0"/>
              <a:t>8.09.2021</a:t>
            </a:fld>
            <a:endParaRPr lang="tr-TR"/>
          </a:p>
        </p:txBody>
      </p:sp>
      <p:sp>
        <p:nvSpPr>
          <p:cNvPr id="5" name="Alt Bilgi Yer Tutucusu 4">
            <a:extLst>
              <a:ext uri="{FF2B5EF4-FFF2-40B4-BE49-F238E27FC236}">
                <a16:creationId xmlns:a16="http://schemas.microsoft.com/office/drawing/2014/main" id="{AAE40F2B-B9A7-47CC-926D-EA3ADC0CE8D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C7F3D9B-32F4-498A-9B89-8661770D4F3E}"/>
              </a:ext>
            </a:extLst>
          </p:cNvPr>
          <p:cNvSpPr>
            <a:spLocks noGrp="1"/>
          </p:cNvSpPr>
          <p:nvPr>
            <p:ph type="sldNum" sz="quarter" idx="12"/>
          </p:nvPr>
        </p:nvSpPr>
        <p:spPr/>
        <p:txBody>
          <a:bodyPr/>
          <a:lstStyle/>
          <a:p>
            <a:fld id="{9831D867-5DBE-4430-A050-CF2208BCA6EC}" type="slidenum">
              <a:rPr lang="tr-TR" smtClean="0"/>
              <a:t>‹#›</a:t>
            </a:fld>
            <a:endParaRPr lang="tr-TR"/>
          </a:p>
        </p:txBody>
      </p:sp>
    </p:spTree>
    <p:extLst>
      <p:ext uri="{BB962C8B-B14F-4D97-AF65-F5344CB8AC3E}">
        <p14:creationId xmlns:p14="http://schemas.microsoft.com/office/powerpoint/2010/main" val="576554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C03980-22C4-4724-BD8F-21853E32270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21D0D69-B422-4886-84AD-6FB59153354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EF27282-81A3-455D-934A-D3A8993FEFFA}"/>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98E6E073-411D-450F-A44D-5914F8CAAD28}"/>
              </a:ext>
            </a:extLst>
          </p:cNvPr>
          <p:cNvSpPr>
            <a:spLocks noGrp="1"/>
          </p:cNvSpPr>
          <p:nvPr>
            <p:ph type="dt" sz="half" idx="10"/>
          </p:nvPr>
        </p:nvSpPr>
        <p:spPr/>
        <p:txBody>
          <a:bodyPr/>
          <a:lstStyle/>
          <a:p>
            <a:fld id="{99C45C75-DAA9-4EC7-A3B1-BC308DC31953}" type="datetimeFigureOut">
              <a:rPr lang="tr-TR" smtClean="0"/>
              <a:t>8.09.2021</a:t>
            </a:fld>
            <a:endParaRPr lang="tr-TR"/>
          </a:p>
        </p:txBody>
      </p:sp>
      <p:sp>
        <p:nvSpPr>
          <p:cNvPr id="6" name="Alt Bilgi Yer Tutucusu 5">
            <a:extLst>
              <a:ext uri="{FF2B5EF4-FFF2-40B4-BE49-F238E27FC236}">
                <a16:creationId xmlns:a16="http://schemas.microsoft.com/office/drawing/2014/main" id="{26E01AEC-4248-49A5-AB08-54ED5F67315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DB748C0-BCD0-41B2-A9F0-DE408C922F08}"/>
              </a:ext>
            </a:extLst>
          </p:cNvPr>
          <p:cNvSpPr>
            <a:spLocks noGrp="1"/>
          </p:cNvSpPr>
          <p:nvPr>
            <p:ph type="sldNum" sz="quarter" idx="12"/>
          </p:nvPr>
        </p:nvSpPr>
        <p:spPr/>
        <p:txBody>
          <a:bodyPr/>
          <a:lstStyle/>
          <a:p>
            <a:fld id="{9831D867-5DBE-4430-A050-CF2208BCA6EC}" type="slidenum">
              <a:rPr lang="tr-TR" smtClean="0"/>
              <a:t>‹#›</a:t>
            </a:fld>
            <a:endParaRPr lang="tr-TR"/>
          </a:p>
        </p:txBody>
      </p:sp>
    </p:spTree>
    <p:extLst>
      <p:ext uri="{BB962C8B-B14F-4D97-AF65-F5344CB8AC3E}">
        <p14:creationId xmlns:p14="http://schemas.microsoft.com/office/powerpoint/2010/main" val="1335011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EB32E35-C7A6-4870-B1A1-37E0D6EE3E13}"/>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87495B6-F5CA-42EE-9FA4-B9C1AA8BB4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A49BFCC7-76D1-4E52-9180-8CEA91984201}"/>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4EF7F216-3F6C-4574-99CE-7B53FADB0E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9363847A-3254-47C8-8DEF-7FD548550CB2}"/>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4A73F785-A792-4ACD-9AD8-4724C2C8DF2D}"/>
              </a:ext>
            </a:extLst>
          </p:cNvPr>
          <p:cNvSpPr>
            <a:spLocks noGrp="1"/>
          </p:cNvSpPr>
          <p:nvPr>
            <p:ph type="dt" sz="half" idx="10"/>
          </p:nvPr>
        </p:nvSpPr>
        <p:spPr/>
        <p:txBody>
          <a:bodyPr/>
          <a:lstStyle/>
          <a:p>
            <a:fld id="{99C45C75-DAA9-4EC7-A3B1-BC308DC31953}" type="datetimeFigureOut">
              <a:rPr lang="tr-TR" smtClean="0"/>
              <a:t>8.09.2021</a:t>
            </a:fld>
            <a:endParaRPr lang="tr-TR"/>
          </a:p>
        </p:txBody>
      </p:sp>
      <p:sp>
        <p:nvSpPr>
          <p:cNvPr id="8" name="Alt Bilgi Yer Tutucusu 7">
            <a:extLst>
              <a:ext uri="{FF2B5EF4-FFF2-40B4-BE49-F238E27FC236}">
                <a16:creationId xmlns:a16="http://schemas.microsoft.com/office/drawing/2014/main" id="{97D6A355-60DC-4ED2-9791-9658FA922C4D}"/>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F193FEB8-D4CE-4407-AD6B-36E43B8B4D24}"/>
              </a:ext>
            </a:extLst>
          </p:cNvPr>
          <p:cNvSpPr>
            <a:spLocks noGrp="1"/>
          </p:cNvSpPr>
          <p:nvPr>
            <p:ph type="sldNum" sz="quarter" idx="12"/>
          </p:nvPr>
        </p:nvSpPr>
        <p:spPr/>
        <p:txBody>
          <a:bodyPr/>
          <a:lstStyle/>
          <a:p>
            <a:fld id="{9831D867-5DBE-4430-A050-CF2208BCA6EC}" type="slidenum">
              <a:rPr lang="tr-TR" smtClean="0"/>
              <a:t>‹#›</a:t>
            </a:fld>
            <a:endParaRPr lang="tr-TR"/>
          </a:p>
        </p:txBody>
      </p:sp>
    </p:spTree>
    <p:extLst>
      <p:ext uri="{BB962C8B-B14F-4D97-AF65-F5344CB8AC3E}">
        <p14:creationId xmlns:p14="http://schemas.microsoft.com/office/powerpoint/2010/main" val="1030694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5EAA74-A726-45B5-B2A8-A653BBA099F9}"/>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FB36D653-770C-4AC0-AA06-13C9474BD02F}"/>
              </a:ext>
            </a:extLst>
          </p:cNvPr>
          <p:cNvSpPr>
            <a:spLocks noGrp="1"/>
          </p:cNvSpPr>
          <p:nvPr>
            <p:ph type="dt" sz="half" idx="10"/>
          </p:nvPr>
        </p:nvSpPr>
        <p:spPr/>
        <p:txBody>
          <a:bodyPr/>
          <a:lstStyle/>
          <a:p>
            <a:fld id="{99C45C75-DAA9-4EC7-A3B1-BC308DC31953}" type="datetimeFigureOut">
              <a:rPr lang="tr-TR" smtClean="0"/>
              <a:t>8.09.2021</a:t>
            </a:fld>
            <a:endParaRPr lang="tr-TR"/>
          </a:p>
        </p:txBody>
      </p:sp>
      <p:sp>
        <p:nvSpPr>
          <p:cNvPr id="4" name="Alt Bilgi Yer Tutucusu 3">
            <a:extLst>
              <a:ext uri="{FF2B5EF4-FFF2-40B4-BE49-F238E27FC236}">
                <a16:creationId xmlns:a16="http://schemas.microsoft.com/office/drawing/2014/main" id="{FE29855B-7C04-4BE9-8121-9AD7AD858066}"/>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DC37AB33-868C-42B6-B4BE-074F56D0DD1A}"/>
              </a:ext>
            </a:extLst>
          </p:cNvPr>
          <p:cNvSpPr>
            <a:spLocks noGrp="1"/>
          </p:cNvSpPr>
          <p:nvPr>
            <p:ph type="sldNum" sz="quarter" idx="12"/>
          </p:nvPr>
        </p:nvSpPr>
        <p:spPr/>
        <p:txBody>
          <a:bodyPr/>
          <a:lstStyle/>
          <a:p>
            <a:fld id="{9831D867-5DBE-4430-A050-CF2208BCA6EC}" type="slidenum">
              <a:rPr lang="tr-TR" smtClean="0"/>
              <a:t>‹#›</a:t>
            </a:fld>
            <a:endParaRPr lang="tr-TR"/>
          </a:p>
        </p:txBody>
      </p:sp>
    </p:spTree>
    <p:extLst>
      <p:ext uri="{BB962C8B-B14F-4D97-AF65-F5344CB8AC3E}">
        <p14:creationId xmlns:p14="http://schemas.microsoft.com/office/powerpoint/2010/main" val="361323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86FBA36-C03F-48BA-A381-AF6902F067D2}"/>
              </a:ext>
            </a:extLst>
          </p:cNvPr>
          <p:cNvSpPr>
            <a:spLocks noGrp="1"/>
          </p:cNvSpPr>
          <p:nvPr>
            <p:ph type="dt" sz="half" idx="10"/>
          </p:nvPr>
        </p:nvSpPr>
        <p:spPr/>
        <p:txBody>
          <a:bodyPr/>
          <a:lstStyle/>
          <a:p>
            <a:fld id="{99C45C75-DAA9-4EC7-A3B1-BC308DC31953}" type="datetimeFigureOut">
              <a:rPr lang="tr-TR" smtClean="0"/>
              <a:t>8.09.2021</a:t>
            </a:fld>
            <a:endParaRPr lang="tr-TR"/>
          </a:p>
        </p:txBody>
      </p:sp>
      <p:sp>
        <p:nvSpPr>
          <p:cNvPr id="3" name="Alt Bilgi Yer Tutucusu 2">
            <a:extLst>
              <a:ext uri="{FF2B5EF4-FFF2-40B4-BE49-F238E27FC236}">
                <a16:creationId xmlns:a16="http://schemas.microsoft.com/office/drawing/2014/main" id="{AF6776E6-C77C-47FF-843F-0DEA89C4E5C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803BE7F-5914-4908-B013-9B176ABDA2A3}"/>
              </a:ext>
            </a:extLst>
          </p:cNvPr>
          <p:cNvSpPr>
            <a:spLocks noGrp="1"/>
          </p:cNvSpPr>
          <p:nvPr>
            <p:ph type="sldNum" sz="quarter" idx="12"/>
          </p:nvPr>
        </p:nvSpPr>
        <p:spPr/>
        <p:txBody>
          <a:bodyPr/>
          <a:lstStyle/>
          <a:p>
            <a:fld id="{9831D867-5DBE-4430-A050-CF2208BCA6EC}" type="slidenum">
              <a:rPr lang="tr-TR" smtClean="0"/>
              <a:t>‹#›</a:t>
            </a:fld>
            <a:endParaRPr lang="tr-TR"/>
          </a:p>
        </p:txBody>
      </p:sp>
    </p:spTree>
    <p:extLst>
      <p:ext uri="{BB962C8B-B14F-4D97-AF65-F5344CB8AC3E}">
        <p14:creationId xmlns:p14="http://schemas.microsoft.com/office/powerpoint/2010/main" val="1514319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2EDC08-8AC0-4AB7-8DC0-3BF28F7E976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D7635445-3CC5-4BA0-8F29-F7DA4735CA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E4CE8B7-002A-480B-BC58-698BEB72AA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3EB0274-BDC4-40D1-8ECC-F44363684E77}"/>
              </a:ext>
            </a:extLst>
          </p:cNvPr>
          <p:cNvSpPr>
            <a:spLocks noGrp="1"/>
          </p:cNvSpPr>
          <p:nvPr>
            <p:ph type="dt" sz="half" idx="10"/>
          </p:nvPr>
        </p:nvSpPr>
        <p:spPr/>
        <p:txBody>
          <a:bodyPr/>
          <a:lstStyle/>
          <a:p>
            <a:fld id="{99C45C75-DAA9-4EC7-A3B1-BC308DC31953}" type="datetimeFigureOut">
              <a:rPr lang="tr-TR" smtClean="0"/>
              <a:t>8.09.2021</a:t>
            </a:fld>
            <a:endParaRPr lang="tr-TR"/>
          </a:p>
        </p:txBody>
      </p:sp>
      <p:sp>
        <p:nvSpPr>
          <p:cNvPr id="6" name="Alt Bilgi Yer Tutucusu 5">
            <a:extLst>
              <a:ext uri="{FF2B5EF4-FFF2-40B4-BE49-F238E27FC236}">
                <a16:creationId xmlns:a16="http://schemas.microsoft.com/office/drawing/2014/main" id="{C779B805-0B4F-4CC0-9136-CD6158E2F94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3612257-D53C-4B52-B710-539462052D62}"/>
              </a:ext>
            </a:extLst>
          </p:cNvPr>
          <p:cNvSpPr>
            <a:spLocks noGrp="1"/>
          </p:cNvSpPr>
          <p:nvPr>
            <p:ph type="sldNum" sz="quarter" idx="12"/>
          </p:nvPr>
        </p:nvSpPr>
        <p:spPr/>
        <p:txBody>
          <a:bodyPr/>
          <a:lstStyle/>
          <a:p>
            <a:fld id="{9831D867-5DBE-4430-A050-CF2208BCA6EC}" type="slidenum">
              <a:rPr lang="tr-TR" smtClean="0"/>
              <a:t>‹#›</a:t>
            </a:fld>
            <a:endParaRPr lang="tr-TR"/>
          </a:p>
        </p:txBody>
      </p:sp>
    </p:spTree>
    <p:extLst>
      <p:ext uri="{BB962C8B-B14F-4D97-AF65-F5344CB8AC3E}">
        <p14:creationId xmlns:p14="http://schemas.microsoft.com/office/powerpoint/2010/main" val="2822572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F54346-970E-4695-90C5-FECC9A3AB1D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28E16988-CDCC-4068-9ABA-0DA76FFCA4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4C0F7EE0-3B8C-45C7-B83F-E7940A1514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967E366-EEE2-45AA-BEF9-AC264E321359}"/>
              </a:ext>
            </a:extLst>
          </p:cNvPr>
          <p:cNvSpPr>
            <a:spLocks noGrp="1"/>
          </p:cNvSpPr>
          <p:nvPr>
            <p:ph type="dt" sz="half" idx="10"/>
          </p:nvPr>
        </p:nvSpPr>
        <p:spPr/>
        <p:txBody>
          <a:bodyPr/>
          <a:lstStyle/>
          <a:p>
            <a:fld id="{99C45C75-DAA9-4EC7-A3B1-BC308DC31953}" type="datetimeFigureOut">
              <a:rPr lang="tr-TR" smtClean="0"/>
              <a:t>8.09.2021</a:t>
            </a:fld>
            <a:endParaRPr lang="tr-TR"/>
          </a:p>
        </p:txBody>
      </p:sp>
      <p:sp>
        <p:nvSpPr>
          <p:cNvPr id="6" name="Alt Bilgi Yer Tutucusu 5">
            <a:extLst>
              <a:ext uri="{FF2B5EF4-FFF2-40B4-BE49-F238E27FC236}">
                <a16:creationId xmlns:a16="http://schemas.microsoft.com/office/drawing/2014/main" id="{51A84CB0-6D6B-4044-AACC-C20BC0DFCE7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787C1DB-9659-4926-86EC-A590EF71F913}"/>
              </a:ext>
            </a:extLst>
          </p:cNvPr>
          <p:cNvSpPr>
            <a:spLocks noGrp="1"/>
          </p:cNvSpPr>
          <p:nvPr>
            <p:ph type="sldNum" sz="quarter" idx="12"/>
          </p:nvPr>
        </p:nvSpPr>
        <p:spPr/>
        <p:txBody>
          <a:bodyPr/>
          <a:lstStyle/>
          <a:p>
            <a:fld id="{9831D867-5DBE-4430-A050-CF2208BCA6EC}" type="slidenum">
              <a:rPr lang="tr-TR" smtClean="0"/>
              <a:t>‹#›</a:t>
            </a:fld>
            <a:endParaRPr lang="tr-TR"/>
          </a:p>
        </p:txBody>
      </p:sp>
    </p:spTree>
    <p:extLst>
      <p:ext uri="{BB962C8B-B14F-4D97-AF65-F5344CB8AC3E}">
        <p14:creationId xmlns:p14="http://schemas.microsoft.com/office/powerpoint/2010/main" val="1403558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13AD9CA-8FED-4C52-A9ED-B2C82178AB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89EE7A1-EF1B-4F0F-B5F6-9903618B9F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F406192-84B4-4EB3-9F70-2B09C7A03D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C45C75-DAA9-4EC7-A3B1-BC308DC31953}" type="datetimeFigureOut">
              <a:rPr lang="tr-TR" smtClean="0"/>
              <a:t>8.09.2021</a:t>
            </a:fld>
            <a:endParaRPr lang="tr-TR"/>
          </a:p>
        </p:txBody>
      </p:sp>
      <p:sp>
        <p:nvSpPr>
          <p:cNvPr id="5" name="Alt Bilgi Yer Tutucusu 4">
            <a:extLst>
              <a:ext uri="{FF2B5EF4-FFF2-40B4-BE49-F238E27FC236}">
                <a16:creationId xmlns:a16="http://schemas.microsoft.com/office/drawing/2014/main" id="{CBCC6D85-A17F-4BBB-956C-621408BFEF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1E36D71F-A655-4BBA-952A-68C0D5045A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31D867-5DBE-4430-A050-CF2208BCA6EC}" type="slidenum">
              <a:rPr lang="tr-TR" smtClean="0"/>
              <a:t>‹#›</a:t>
            </a:fld>
            <a:endParaRPr lang="tr-TR"/>
          </a:p>
        </p:txBody>
      </p:sp>
    </p:spTree>
    <p:extLst>
      <p:ext uri="{BB962C8B-B14F-4D97-AF65-F5344CB8AC3E}">
        <p14:creationId xmlns:p14="http://schemas.microsoft.com/office/powerpoint/2010/main" val="231264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CA4FEF-BEDE-449F-BC77-0657D1B2CB58}"/>
              </a:ext>
            </a:extLst>
          </p:cNvPr>
          <p:cNvSpPr>
            <a:spLocks noGrp="1"/>
          </p:cNvSpPr>
          <p:nvPr>
            <p:ph type="title"/>
          </p:nvPr>
        </p:nvSpPr>
        <p:spPr/>
        <p:txBody>
          <a:bodyPr/>
          <a:lstStyle/>
          <a:p>
            <a:r>
              <a:rPr lang="tr-TR" dirty="0" err="1">
                <a:latin typeface="Times New Roman" panose="02020603050405020304" pitchFamily="18" charset="0"/>
                <a:cs typeface="Times New Roman" panose="02020603050405020304" pitchFamily="18" charset="0"/>
              </a:rPr>
              <a:t>Abstract</a:t>
            </a:r>
            <a:endParaRPr lang="tr-TR"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73FDF4D-DD1A-416B-B755-F4CD34F84E03}"/>
              </a:ext>
            </a:extLst>
          </p:cNvPr>
          <p:cNvSpPr>
            <a:spLocks noGrp="1"/>
          </p:cNvSpPr>
          <p:nvPr>
            <p:ph idx="1"/>
          </p:nvPr>
        </p:nvSpPr>
        <p:spPr/>
        <p:txBody>
          <a:bodyPr>
            <a:normAutofit fontScale="77500" lnSpcReduction="20000"/>
          </a:bodyPr>
          <a:lstStyle/>
          <a:p>
            <a:pPr indent="457200" algn="just">
              <a:lnSpc>
                <a:spcPct val="150000"/>
              </a:lnSpc>
              <a:spcAft>
                <a:spcPts val="800"/>
              </a:spcAft>
            </a:pPr>
            <a:r>
              <a:rPr lang="en-GB" sz="1800" dirty="0">
                <a:effectLst/>
                <a:latin typeface="Times New Roman" panose="02020603050405020304" pitchFamily="18" charset="0"/>
                <a:ea typeface="Times New Roman" panose="02020603050405020304" pitchFamily="18" charset="0"/>
              </a:rPr>
              <a:t>The aim of this study is examine whether cognitive flexibility has a mediator role between job stress and organizational commitment. Independent variable of the study is job stress, dependent variable is organizational commitment and the mediator variable is cognitive flexibility. </a:t>
            </a:r>
            <a:r>
              <a:rPr lang="en-US" sz="1800" dirty="0">
                <a:effectLst/>
                <a:latin typeface="Times New Roman" panose="02020603050405020304" pitchFamily="18" charset="0"/>
                <a:ea typeface="Times New Roman" panose="02020603050405020304" pitchFamily="18" charset="0"/>
              </a:rPr>
              <a:t>In this research, quantitative research method and snowball sampling method was applied to collect data.</a:t>
            </a:r>
            <a:endParaRPr lang="tr-TR" sz="1800" dirty="0">
              <a:effectLst/>
              <a:latin typeface="Calibri" panose="020F0502020204030204" pitchFamily="34" charset="0"/>
              <a:ea typeface="Calibri" panose="020F0502020204030204" pitchFamily="34" charset="0"/>
            </a:endParaRPr>
          </a:p>
          <a:p>
            <a:pPr indent="457200" algn="just">
              <a:lnSpc>
                <a:spcPct val="150000"/>
              </a:lnSpc>
              <a:spcAft>
                <a:spcPts val="800"/>
              </a:spcAft>
            </a:pPr>
            <a:r>
              <a:rPr lang="en-GB" sz="1800" dirty="0">
                <a:effectLst/>
                <a:latin typeface="Times New Roman" panose="02020603050405020304" pitchFamily="18" charset="0"/>
                <a:ea typeface="Times New Roman" panose="02020603050405020304" pitchFamily="18" charset="0"/>
              </a:rPr>
              <a:t>Data was collected form total of 416 participants, including 83 women and 183 men, working in Istanbul. Participants were asked to fill in their demographic information first, and then they were asked to answer the questions of the Job Stress Scale, the Organizational Commitment Scale, and the Cognitive Flexibility Scale. The collected responses were tested in the SPSS Statistic program by performing demographic analysis, reliability analysis, t-test, correlation, regression analysis and mediation analysis.</a:t>
            </a:r>
            <a:endParaRPr lang="tr-TR" sz="1800" dirty="0">
              <a:effectLst/>
              <a:latin typeface="Calibri" panose="020F0502020204030204" pitchFamily="34" charset="0"/>
              <a:ea typeface="Calibri" panose="020F0502020204030204" pitchFamily="34" charset="0"/>
            </a:endParaRPr>
          </a:p>
          <a:p>
            <a:pPr indent="457200" algn="just">
              <a:lnSpc>
                <a:spcPct val="150000"/>
              </a:lnSpc>
              <a:spcAft>
                <a:spcPts val="1000"/>
              </a:spcAft>
            </a:pPr>
            <a:r>
              <a:rPr lang="en-GB" sz="1800" dirty="0">
                <a:effectLst/>
                <a:latin typeface="Times New Roman" panose="02020603050405020304" pitchFamily="18" charset="0"/>
                <a:ea typeface="Times New Roman" panose="02020603050405020304" pitchFamily="18" charset="0"/>
              </a:rPr>
              <a:t>According to the findings of the study, the mediating role of cognitive flexibility has been observed. According to the results of the demographic variables, there is no significant difference in organizational commitment levels according to gender and educational status. On the other hand, there is a significant difference in the organizational commitment levels of the variables of marital status, job position, age, income level and total work experience.</a:t>
            </a:r>
            <a:endParaRPr lang="tr-TR" sz="1800" dirty="0">
              <a:effectLst/>
              <a:latin typeface="Calibri" panose="020F0502020204030204" pitchFamily="34" charset="0"/>
              <a:ea typeface="Calibri" panose="020F0502020204030204" pitchFamily="34" charset="0"/>
            </a:endParaRPr>
          </a:p>
          <a:p>
            <a:pPr algn="just">
              <a:lnSpc>
                <a:spcPct val="150000"/>
              </a:lnSpc>
              <a:spcAft>
                <a:spcPts val="1000"/>
              </a:spcAft>
            </a:pPr>
            <a:r>
              <a:rPr lang="en-GB" sz="1800" b="1" dirty="0">
                <a:effectLst/>
                <a:latin typeface="Times New Roman" panose="02020603050405020304" pitchFamily="18" charset="0"/>
                <a:ea typeface="Times New Roman" panose="02020603050405020304" pitchFamily="18" charset="0"/>
              </a:rPr>
              <a:t>Keywords: </a:t>
            </a:r>
            <a:r>
              <a:rPr lang="en-GB" sz="1800" dirty="0">
                <a:effectLst/>
                <a:latin typeface="Times New Roman" panose="02020603050405020304" pitchFamily="18" charset="0"/>
                <a:ea typeface="Times New Roman" panose="02020603050405020304" pitchFamily="18" charset="0"/>
              </a:rPr>
              <a:t>job stress, organizational commitment, cognitive flexibility</a:t>
            </a:r>
            <a:endParaRPr lang="tr-TR" sz="1800" dirty="0">
              <a:effectLst/>
              <a:latin typeface="Calibri" panose="020F0502020204030204" pitchFamily="34" charset="0"/>
              <a:ea typeface="Calibri" panose="020F0502020204030204" pitchFamily="34" charset="0"/>
            </a:endParaRPr>
          </a:p>
          <a:p>
            <a:endParaRPr lang="tr-TR" dirty="0"/>
          </a:p>
        </p:txBody>
      </p:sp>
      <p:sp>
        <p:nvSpPr>
          <p:cNvPr id="4" name="Dolu Çerçeve 5">
            <a:extLst>
              <a:ext uri="{FF2B5EF4-FFF2-40B4-BE49-F238E27FC236}">
                <a16:creationId xmlns:a16="http://schemas.microsoft.com/office/drawing/2014/main" id="{D850AF29-244F-4AA4-857B-CB9B83438E60}"/>
              </a:ext>
            </a:extLst>
          </p:cNvPr>
          <p:cNvSpPr/>
          <p:nvPr/>
        </p:nvSpPr>
        <p:spPr>
          <a:xfrm>
            <a:off x="8897112" y="283147"/>
            <a:ext cx="2834640" cy="1042416"/>
          </a:xfrm>
          <a:prstGeom prst="bevel">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dirty="0"/>
              <a:t>Örnektir</a:t>
            </a:r>
          </a:p>
        </p:txBody>
      </p:sp>
    </p:spTree>
    <p:extLst>
      <p:ext uri="{BB962C8B-B14F-4D97-AF65-F5344CB8AC3E}">
        <p14:creationId xmlns:p14="http://schemas.microsoft.com/office/powerpoint/2010/main" val="2451226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9C2D26F-9FC3-4197-B127-6C1793DEB6A8}"/>
              </a:ext>
            </a:extLst>
          </p:cNvPr>
          <p:cNvSpPr>
            <a:spLocks noGrp="1"/>
          </p:cNvSpPr>
          <p:nvPr>
            <p:ph type="title"/>
          </p:nvPr>
        </p:nvSpPr>
        <p:spPr/>
        <p:txBody>
          <a:bodyPr/>
          <a:lstStyle/>
          <a:p>
            <a:r>
              <a:rPr lang="tr-TR" dirty="0" err="1">
                <a:latin typeface="Times New Roman" panose="02020603050405020304" pitchFamily="18" charset="0"/>
                <a:cs typeface="Times New Roman" panose="02020603050405020304" pitchFamily="18" charset="0"/>
              </a:rPr>
              <a:t>Table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Contents</a:t>
            </a:r>
            <a:r>
              <a:rPr lang="tr-TR" dirty="0">
                <a:latin typeface="Times New Roman" panose="02020603050405020304" pitchFamily="18" charset="0"/>
                <a:cs typeface="Times New Roman" panose="02020603050405020304" pitchFamily="18" charset="0"/>
              </a:rPr>
              <a:t> </a:t>
            </a:r>
          </a:p>
        </p:txBody>
      </p:sp>
      <p:pic>
        <p:nvPicPr>
          <p:cNvPr id="6" name="İçerik Yer Tutucusu 5">
            <a:extLst>
              <a:ext uri="{FF2B5EF4-FFF2-40B4-BE49-F238E27FC236}">
                <a16:creationId xmlns:a16="http://schemas.microsoft.com/office/drawing/2014/main" id="{4701D2D4-52B5-4C28-A3D8-DB4B42BA4C7E}"/>
              </a:ext>
            </a:extLst>
          </p:cNvPr>
          <p:cNvPicPr>
            <a:picLocks noGrp="1" noChangeAspect="1"/>
          </p:cNvPicPr>
          <p:nvPr>
            <p:ph idx="1"/>
          </p:nvPr>
        </p:nvPicPr>
        <p:blipFill>
          <a:blip r:embed="rId2"/>
          <a:stretch>
            <a:fillRect/>
          </a:stretch>
        </p:blipFill>
        <p:spPr>
          <a:xfrm>
            <a:off x="838200" y="1914402"/>
            <a:ext cx="3680534" cy="4351338"/>
          </a:xfrm>
          <a:prstGeom prst="rect">
            <a:avLst/>
          </a:prstGeom>
        </p:spPr>
      </p:pic>
      <p:sp>
        <p:nvSpPr>
          <p:cNvPr id="4" name="Dolu Çerçeve 5">
            <a:extLst>
              <a:ext uri="{FF2B5EF4-FFF2-40B4-BE49-F238E27FC236}">
                <a16:creationId xmlns:a16="http://schemas.microsoft.com/office/drawing/2014/main" id="{056A903C-B261-4E43-9265-9B000FF2EACC}"/>
              </a:ext>
            </a:extLst>
          </p:cNvPr>
          <p:cNvSpPr/>
          <p:nvPr/>
        </p:nvSpPr>
        <p:spPr>
          <a:xfrm>
            <a:off x="8897112" y="283147"/>
            <a:ext cx="2834640" cy="1042416"/>
          </a:xfrm>
          <a:prstGeom prst="bevel">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dirty="0"/>
              <a:t>Örnektir</a:t>
            </a:r>
          </a:p>
        </p:txBody>
      </p:sp>
      <p:pic>
        <p:nvPicPr>
          <p:cNvPr id="8" name="Resim 7">
            <a:extLst>
              <a:ext uri="{FF2B5EF4-FFF2-40B4-BE49-F238E27FC236}">
                <a16:creationId xmlns:a16="http://schemas.microsoft.com/office/drawing/2014/main" id="{6DE442B5-707C-40A3-B0BA-3EF2FBB3EE71}"/>
              </a:ext>
            </a:extLst>
          </p:cNvPr>
          <p:cNvPicPr>
            <a:picLocks noChangeAspect="1"/>
          </p:cNvPicPr>
          <p:nvPr/>
        </p:nvPicPr>
        <p:blipFill>
          <a:blip r:embed="rId3"/>
          <a:stretch>
            <a:fillRect/>
          </a:stretch>
        </p:blipFill>
        <p:spPr>
          <a:xfrm>
            <a:off x="4649503" y="1914402"/>
            <a:ext cx="3482444" cy="4264456"/>
          </a:xfrm>
          <a:prstGeom prst="rect">
            <a:avLst/>
          </a:prstGeom>
        </p:spPr>
      </p:pic>
      <p:pic>
        <p:nvPicPr>
          <p:cNvPr id="10" name="Resim 9">
            <a:extLst>
              <a:ext uri="{FF2B5EF4-FFF2-40B4-BE49-F238E27FC236}">
                <a16:creationId xmlns:a16="http://schemas.microsoft.com/office/drawing/2014/main" id="{4EABEFF7-2586-4609-BF7F-0D3CDC8BAE7C}"/>
              </a:ext>
            </a:extLst>
          </p:cNvPr>
          <p:cNvPicPr>
            <a:picLocks noChangeAspect="1"/>
          </p:cNvPicPr>
          <p:nvPr/>
        </p:nvPicPr>
        <p:blipFill>
          <a:blip r:embed="rId4"/>
          <a:stretch>
            <a:fillRect/>
          </a:stretch>
        </p:blipFill>
        <p:spPr>
          <a:xfrm>
            <a:off x="8431392" y="1914401"/>
            <a:ext cx="3482444" cy="4264455"/>
          </a:xfrm>
          <a:prstGeom prst="rect">
            <a:avLst/>
          </a:prstGeom>
        </p:spPr>
      </p:pic>
    </p:spTree>
    <p:extLst>
      <p:ext uri="{BB962C8B-B14F-4D97-AF65-F5344CB8AC3E}">
        <p14:creationId xmlns:p14="http://schemas.microsoft.com/office/powerpoint/2010/main" val="4117790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2AFDC0-06F2-480B-8989-19C9733DC7CD}"/>
              </a:ext>
            </a:extLst>
          </p:cNvPr>
          <p:cNvSpPr>
            <a:spLocks noGrp="1"/>
          </p:cNvSpPr>
          <p:nvPr>
            <p:ph type="title"/>
          </p:nvPr>
        </p:nvSpPr>
        <p:spPr/>
        <p:txBody>
          <a:bodyPr/>
          <a:lstStyle/>
          <a:p>
            <a:r>
              <a:rPr lang="tr-TR" dirty="0" err="1">
                <a:latin typeface="Times New Roman" panose="02020603050405020304" pitchFamily="18" charset="0"/>
                <a:cs typeface="Times New Roman" panose="02020603050405020304" pitchFamily="18" charset="0"/>
              </a:rPr>
              <a:t>Introduction</a:t>
            </a:r>
            <a:r>
              <a:rPr lang="tr-TR"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B43C8E49-227C-4F59-9A8A-CC7622C1AD8C}"/>
              </a:ext>
            </a:extLst>
          </p:cNvPr>
          <p:cNvSpPr>
            <a:spLocks noGrp="1"/>
          </p:cNvSpPr>
          <p:nvPr>
            <p:ph idx="1"/>
          </p:nvPr>
        </p:nvSpPr>
        <p:spPr/>
        <p:txBody>
          <a:bodyPr/>
          <a:lstStyle/>
          <a:p>
            <a:pPr algn="just"/>
            <a:r>
              <a:rPr lang="tr-TR" sz="1800"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Human beings are likely to encounter problems in every period of their life. One of the most important of these problems is undoubtedly working life, which covers a large part of human life and provides the necessary financial support to live. Excessive stress, which is the result of modern life, increases its effect not only in private life but also in working life. Factors such as the organizational environment, working styles of the organization, and relationship styles in the organization are increasingly creating sources of stress. For organizations, stress is considered a danger factor and affects the organizational mechanism negatively. It is thought that organizational commitment will provide an advantage in eliminating these negative situations (</a:t>
            </a:r>
            <a:r>
              <a:rPr lang="en-US" sz="1800" dirty="0" err="1">
                <a:effectLst/>
                <a:latin typeface="Times New Roman" panose="02020603050405020304" pitchFamily="18" charset="0"/>
                <a:ea typeface="Times New Roman" panose="02020603050405020304" pitchFamily="18" charset="0"/>
              </a:rPr>
              <a:t>Eriş</a:t>
            </a:r>
            <a:r>
              <a:rPr lang="en-US" sz="1800" dirty="0">
                <a:effectLst/>
                <a:latin typeface="Times New Roman" panose="02020603050405020304" pitchFamily="18" charset="0"/>
                <a:ea typeface="Times New Roman" panose="02020603050405020304" pitchFamily="18" charset="0"/>
              </a:rPr>
              <a:t>, 2018; </a:t>
            </a:r>
            <a:r>
              <a:rPr lang="en-US" sz="1800" dirty="0" err="1">
                <a:effectLst/>
                <a:latin typeface="Times New Roman" panose="02020603050405020304" pitchFamily="18" charset="0"/>
                <a:ea typeface="Times New Roman" panose="02020603050405020304" pitchFamily="18" charset="0"/>
              </a:rPr>
              <a:t>Aydın</a:t>
            </a:r>
            <a:r>
              <a:rPr lang="en-US" sz="1800" dirty="0">
                <a:effectLst/>
                <a:latin typeface="Times New Roman" panose="02020603050405020304" pitchFamily="18" charset="0"/>
                <a:ea typeface="Times New Roman" panose="02020603050405020304" pitchFamily="18" charset="0"/>
              </a:rPr>
              <a:t> &amp; </a:t>
            </a:r>
            <a:r>
              <a:rPr lang="en-US" sz="1800" dirty="0" err="1">
                <a:effectLst/>
                <a:latin typeface="Times New Roman" panose="02020603050405020304" pitchFamily="18" charset="0"/>
                <a:ea typeface="Times New Roman" panose="02020603050405020304" pitchFamily="18" charset="0"/>
              </a:rPr>
              <a:t>Basım</a:t>
            </a:r>
            <a:r>
              <a:rPr lang="en-US" sz="1800" dirty="0">
                <a:effectLst/>
                <a:latin typeface="Times New Roman" panose="02020603050405020304" pitchFamily="18" charset="0"/>
                <a:ea typeface="Times New Roman" panose="02020603050405020304" pitchFamily="18" charset="0"/>
              </a:rPr>
              <a:t>, 2017). </a:t>
            </a:r>
            <a:endParaRPr lang="tr-TR" sz="1800" dirty="0">
              <a:effectLst/>
              <a:latin typeface="Calibri" panose="020F0502020204030204" pitchFamily="34" charset="0"/>
              <a:ea typeface="Calibri" panose="020F0502020204030204" pitchFamily="34" charset="0"/>
            </a:endParaRPr>
          </a:p>
          <a:p>
            <a:pPr algn="just"/>
            <a:r>
              <a:rPr lang="en-US" sz="1800" dirty="0">
                <a:effectLst/>
                <a:latin typeface="Times New Roman" panose="02020603050405020304" pitchFamily="18" charset="0"/>
                <a:ea typeface="Times New Roman" panose="02020603050405020304" pitchFamily="18" charset="0"/>
              </a:rPr>
              <a:t>Considering the relationship between stress and organizational commitment, the concept of cognitive flexibility which assumes a mediator role between these two factors, emerges as an important concept in working life. When the literature is examined, it is understood that it is very important to produce solutions with different perspectives to the difficulties encountered throughout life, especially in business life, for flexible mental functions (Cheng, Lau &amp; Chan, 2014; </a:t>
            </a:r>
            <a:r>
              <a:rPr lang="en-US" sz="1800" dirty="0" err="1">
                <a:effectLst/>
                <a:latin typeface="Times New Roman" panose="02020603050405020304" pitchFamily="18" charset="0"/>
                <a:ea typeface="Times New Roman" panose="02020603050405020304" pitchFamily="18" charset="0"/>
              </a:rPr>
              <a:t>Koçak</a:t>
            </a:r>
            <a:r>
              <a:rPr lang="en-US" sz="1800" dirty="0">
                <a:effectLst/>
                <a:latin typeface="Times New Roman" panose="02020603050405020304" pitchFamily="18" charset="0"/>
                <a:ea typeface="Times New Roman" panose="02020603050405020304" pitchFamily="18" charset="0"/>
              </a:rPr>
              <a:t>, 2015; Johnson, 2016). </a:t>
            </a:r>
            <a:endParaRPr lang="tr-TR" dirty="0"/>
          </a:p>
        </p:txBody>
      </p:sp>
      <p:sp>
        <p:nvSpPr>
          <p:cNvPr id="4" name="Dolu Çerçeve 5">
            <a:extLst>
              <a:ext uri="{FF2B5EF4-FFF2-40B4-BE49-F238E27FC236}">
                <a16:creationId xmlns:a16="http://schemas.microsoft.com/office/drawing/2014/main" id="{A273E832-88EC-45D3-89A9-1D0C4216D270}"/>
              </a:ext>
            </a:extLst>
          </p:cNvPr>
          <p:cNvSpPr/>
          <p:nvPr/>
        </p:nvSpPr>
        <p:spPr>
          <a:xfrm>
            <a:off x="8897112" y="283147"/>
            <a:ext cx="2834640" cy="1042416"/>
          </a:xfrm>
          <a:prstGeom prst="bevel">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dirty="0"/>
              <a:t>Örnektir</a:t>
            </a:r>
          </a:p>
        </p:txBody>
      </p:sp>
    </p:spTree>
    <p:extLst>
      <p:ext uri="{BB962C8B-B14F-4D97-AF65-F5344CB8AC3E}">
        <p14:creationId xmlns:p14="http://schemas.microsoft.com/office/powerpoint/2010/main" val="2647468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20CCFC-6264-4AD3-A123-A48F4FB04E34}"/>
              </a:ext>
            </a:extLst>
          </p:cNvPr>
          <p:cNvSpPr>
            <a:spLocks noGrp="1"/>
          </p:cNvSpPr>
          <p:nvPr>
            <p:ph type="title"/>
          </p:nvPr>
        </p:nvSpPr>
        <p:spPr/>
        <p:txBody>
          <a:bodyPr/>
          <a:lstStyle/>
          <a:p>
            <a:r>
              <a:rPr lang="tr-TR" dirty="0" err="1">
                <a:latin typeface="Times New Roman" panose="02020603050405020304" pitchFamily="18" charset="0"/>
                <a:cs typeface="Times New Roman" panose="02020603050405020304" pitchFamily="18" charset="0"/>
              </a:rPr>
              <a:t>Literature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Review</a:t>
            </a:r>
            <a:r>
              <a:rPr lang="tr-TR"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622A0280-4A54-42B5-A4AE-2A582C2CDD79}"/>
              </a:ext>
            </a:extLst>
          </p:cNvPr>
          <p:cNvSpPr>
            <a:spLocks noGrp="1"/>
          </p:cNvSpPr>
          <p:nvPr>
            <p:ph idx="1"/>
          </p:nvPr>
        </p:nvSpPr>
        <p:spPr/>
        <p:txBody>
          <a:bodyPr/>
          <a:lstStyle/>
          <a:p>
            <a:pPr algn="just">
              <a:lnSpc>
                <a:spcPct val="150000"/>
              </a:lnSpc>
            </a:pPr>
            <a:r>
              <a:rPr lang="tr-TR" sz="1800"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Organizational commitment means the employee’s desire to be in the organization, and to obey the working principle and organizational culture in line with the objectives of the organization (</a:t>
            </a:r>
            <a:r>
              <a:rPr lang="en-US" sz="1800" dirty="0" err="1">
                <a:effectLst/>
                <a:latin typeface="Times New Roman" panose="02020603050405020304" pitchFamily="18" charset="0"/>
                <a:ea typeface="Times New Roman" panose="02020603050405020304" pitchFamily="18" charset="0"/>
              </a:rPr>
              <a:t>Doğan</a:t>
            </a:r>
            <a:r>
              <a:rPr lang="en-US" sz="1800" dirty="0">
                <a:effectLst/>
                <a:latin typeface="Times New Roman" panose="02020603050405020304" pitchFamily="18" charset="0"/>
                <a:ea typeface="Times New Roman" panose="02020603050405020304" pitchFamily="18" charset="0"/>
              </a:rPr>
              <a:t> &amp; </a:t>
            </a:r>
            <a:r>
              <a:rPr lang="en-US" sz="1800" dirty="0" err="1">
                <a:effectLst/>
                <a:latin typeface="Times New Roman" panose="02020603050405020304" pitchFamily="18" charset="0"/>
                <a:ea typeface="Times New Roman" panose="02020603050405020304" pitchFamily="18" charset="0"/>
              </a:rPr>
              <a:t>Kılıç</a:t>
            </a:r>
            <a:r>
              <a:rPr lang="en-US" sz="1800" dirty="0">
                <a:effectLst/>
                <a:latin typeface="Times New Roman" panose="02020603050405020304" pitchFamily="18" charset="0"/>
                <a:ea typeface="Times New Roman" panose="02020603050405020304" pitchFamily="18" charset="0"/>
              </a:rPr>
              <a:t>, 2007). </a:t>
            </a:r>
            <a:endParaRPr lang="tr-TR" sz="1800" dirty="0">
              <a:effectLst/>
              <a:latin typeface="Calibri" panose="020F0502020204030204" pitchFamily="34" charset="0"/>
              <a:ea typeface="Calibri" panose="020F0502020204030204" pitchFamily="34" charset="0"/>
            </a:endParaRPr>
          </a:p>
          <a:p>
            <a:pPr algn="just">
              <a:lnSpc>
                <a:spcPct val="150000"/>
              </a:lnSpc>
            </a:pPr>
            <a:r>
              <a:rPr lang="en-US" sz="1800" dirty="0">
                <a:effectLst/>
                <a:latin typeface="Times New Roman" panose="02020603050405020304" pitchFamily="18" charset="0"/>
                <a:ea typeface="Times New Roman" panose="02020603050405020304" pitchFamily="18" charset="0"/>
              </a:rPr>
              <a:t>The concept of organizational commitment was first studied by Whyte in 1956, and then elaborated by different researchers. Although there is not a single definition accepted by everyone in the organizational commitment literature, it is possible to encounter widely used definitions (</a:t>
            </a:r>
            <a:r>
              <a:rPr lang="en-US" sz="1800" dirty="0" err="1">
                <a:effectLst/>
                <a:latin typeface="Times New Roman" panose="02020603050405020304" pitchFamily="18" charset="0"/>
                <a:ea typeface="Times New Roman" panose="02020603050405020304" pitchFamily="18" charset="0"/>
              </a:rPr>
              <a:t>Yeşiltepe</a:t>
            </a:r>
            <a:r>
              <a:rPr lang="en-US" sz="1800" dirty="0">
                <a:effectLst/>
                <a:latin typeface="Times New Roman" panose="02020603050405020304" pitchFamily="18" charset="0"/>
                <a:ea typeface="Times New Roman" panose="02020603050405020304" pitchFamily="18" charset="0"/>
              </a:rPr>
              <a:t>, 2020). </a:t>
            </a:r>
            <a:endParaRPr lang="tr-TR" sz="1800" dirty="0">
              <a:effectLst/>
              <a:latin typeface="Times New Roman" panose="02020603050405020304" pitchFamily="18" charset="0"/>
              <a:ea typeface="Times New Roman" panose="02020603050405020304" pitchFamily="18" charset="0"/>
            </a:endParaRPr>
          </a:p>
          <a:p>
            <a:pPr algn="just">
              <a:lnSpc>
                <a:spcPct val="150000"/>
              </a:lnSpc>
            </a:pPr>
            <a:r>
              <a:rPr lang="en-US" sz="1800" dirty="0">
                <a:effectLst/>
                <a:latin typeface="Times New Roman" panose="02020603050405020304" pitchFamily="18" charset="0"/>
                <a:ea typeface="Times New Roman" panose="02020603050405020304" pitchFamily="18" charset="0"/>
              </a:rPr>
              <a:t>Organizational commitment is an individual’s commitment to their workplace (Leong, Furnham &amp; Cooper, 1996). In other words, organizational commitment is a psychological condition that characterizes the employee’s communication with the organization and affects the decision to continue his/her membership in the organization (Meyer &amp; Allen, 1997). </a:t>
            </a:r>
            <a:endParaRPr lang="tr-TR" sz="1800" dirty="0">
              <a:effectLst/>
              <a:latin typeface="Calibri" panose="020F0502020204030204" pitchFamily="34" charset="0"/>
              <a:ea typeface="Calibri" panose="020F0502020204030204" pitchFamily="34" charset="0"/>
            </a:endParaRPr>
          </a:p>
          <a:p>
            <a:pPr algn="just">
              <a:lnSpc>
                <a:spcPct val="150000"/>
              </a:lnSpc>
            </a:pPr>
            <a:endParaRPr lang="tr-TR" sz="1800" dirty="0">
              <a:effectLst/>
              <a:latin typeface="Times New Roman" panose="02020603050405020304" pitchFamily="18" charset="0"/>
              <a:ea typeface="Times New Roman" panose="02020603050405020304" pitchFamily="18" charset="0"/>
            </a:endParaRPr>
          </a:p>
          <a:p>
            <a:pPr algn="just">
              <a:lnSpc>
                <a:spcPct val="150000"/>
              </a:lnSpc>
            </a:pPr>
            <a:endParaRPr lang="tr-TR" sz="1800" dirty="0">
              <a:effectLst/>
              <a:latin typeface="Times New Roman" panose="02020603050405020304" pitchFamily="18" charset="0"/>
              <a:ea typeface="Times New Roman" panose="02020603050405020304" pitchFamily="18" charset="0"/>
            </a:endParaRPr>
          </a:p>
          <a:p>
            <a:pPr>
              <a:lnSpc>
                <a:spcPct val="150000"/>
              </a:lnSpc>
            </a:pPr>
            <a:endParaRPr lang="tr-TR" dirty="0"/>
          </a:p>
        </p:txBody>
      </p:sp>
      <p:sp>
        <p:nvSpPr>
          <p:cNvPr id="4" name="Dolu Çerçeve 5">
            <a:extLst>
              <a:ext uri="{FF2B5EF4-FFF2-40B4-BE49-F238E27FC236}">
                <a16:creationId xmlns:a16="http://schemas.microsoft.com/office/drawing/2014/main" id="{386CDB19-7A34-42D7-97FC-6C2A122B6EF8}"/>
              </a:ext>
            </a:extLst>
          </p:cNvPr>
          <p:cNvSpPr/>
          <p:nvPr/>
        </p:nvSpPr>
        <p:spPr>
          <a:xfrm>
            <a:off x="8897112" y="283147"/>
            <a:ext cx="2834640" cy="1042416"/>
          </a:xfrm>
          <a:prstGeom prst="bevel">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dirty="0"/>
              <a:t>Örnektir</a:t>
            </a:r>
          </a:p>
        </p:txBody>
      </p:sp>
    </p:spTree>
    <p:extLst>
      <p:ext uri="{BB962C8B-B14F-4D97-AF65-F5344CB8AC3E}">
        <p14:creationId xmlns:p14="http://schemas.microsoft.com/office/powerpoint/2010/main" val="3726373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3A4CE8-5ED0-4AD5-BF53-0805E9429DE2}"/>
              </a:ext>
            </a:extLst>
          </p:cNvPr>
          <p:cNvSpPr>
            <a:spLocks noGrp="1"/>
          </p:cNvSpPr>
          <p:nvPr>
            <p:ph type="title"/>
          </p:nvPr>
        </p:nvSpPr>
        <p:spPr/>
        <p:txBody>
          <a:bodyPr/>
          <a:lstStyle/>
          <a:p>
            <a:r>
              <a:rPr lang="tr-TR" dirty="0" err="1">
                <a:latin typeface="Times New Roman" panose="02020603050405020304" pitchFamily="18" charset="0"/>
                <a:cs typeface="Times New Roman" panose="02020603050405020304" pitchFamily="18" charset="0"/>
              </a:rPr>
              <a:t>Method</a:t>
            </a:r>
            <a:r>
              <a:rPr lang="tr-TR"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D7B0DF7D-4D70-4895-973C-5F7A50A9F607}"/>
              </a:ext>
            </a:extLst>
          </p:cNvPr>
          <p:cNvSpPr>
            <a:spLocks noGrp="1"/>
          </p:cNvSpPr>
          <p:nvPr>
            <p:ph idx="1"/>
          </p:nvPr>
        </p:nvSpPr>
        <p:spPr/>
        <p:txBody>
          <a:bodyPr>
            <a:normAutofit fontScale="92500" lnSpcReduction="10000"/>
          </a:bodyPr>
          <a:lstStyle/>
          <a:p>
            <a:pPr algn="just">
              <a:lnSpc>
                <a:spcPct val="150000"/>
              </a:lnSpc>
            </a:pPr>
            <a:r>
              <a:rPr lang="en-US" sz="1800" dirty="0">
                <a:effectLst/>
                <a:latin typeface="Times New Roman" panose="02020603050405020304" pitchFamily="18" charset="0"/>
                <a:ea typeface="Times New Roman" panose="02020603050405020304" pitchFamily="18" charset="0"/>
              </a:rPr>
              <a:t>In this research, quantitative research method was used. Research in which experiments, observations and measurements are repeated and objective is called quantitative research. Quantitative research is “explaining phenomena by collecting numerical data that are </a:t>
            </a:r>
            <a:r>
              <a:rPr lang="en-US" sz="1800" dirty="0" err="1">
                <a:effectLst/>
                <a:latin typeface="Times New Roman" panose="02020603050405020304" pitchFamily="18" charset="0"/>
                <a:ea typeface="Times New Roman" panose="02020603050405020304" pitchFamily="18" charset="0"/>
              </a:rPr>
              <a:t>analysed</a:t>
            </a:r>
            <a:r>
              <a:rPr lang="en-US" sz="1800" dirty="0">
                <a:effectLst/>
                <a:latin typeface="Times New Roman" panose="02020603050405020304" pitchFamily="18" charset="0"/>
                <a:ea typeface="Times New Roman" panose="02020603050405020304" pitchFamily="18" charset="0"/>
              </a:rPr>
              <a:t> using mathematically based methods (in particular statistics)” (</a:t>
            </a:r>
            <a:r>
              <a:rPr lang="en-US" sz="1800" dirty="0" err="1">
                <a:effectLst/>
                <a:latin typeface="Times New Roman" panose="02020603050405020304" pitchFamily="18" charset="0"/>
                <a:ea typeface="Times New Roman" panose="02020603050405020304" pitchFamily="18" charset="0"/>
              </a:rPr>
              <a:t>Muijs</a:t>
            </a:r>
            <a:r>
              <a:rPr lang="en-US" sz="1800" dirty="0">
                <a:effectLst/>
                <a:latin typeface="Times New Roman" panose="02020603050405020304" pitchFamily="18" charset="0"/>
                <a:ea typeface="Times New Roman" panose="02020603050405020304" pitchFamily="18" charset="0"/>
              </a:rPr>
              <a:t>, 2014). </a:t>
            </a:r>
            <a:endParaRPr lang="tr-TR" sz="1800" dirty="0">
              <a:effectLst/>
              <a:latin typeface="Times New Roman" panose="02020603050405020304" pitchFamily="18" charset="0"/>
              <a:ea typeface="Times New Roman" panose="02020603050405020304" pitchFamily="18" charset="0"/>
            </a:endParaRPr>
          </a:p>
          <a:p>
            <a:pPr algn="just">
              <a:lnSpc>
                <a:spcPct val="150000"/>
              </a:lnSpc>
            </a:pPr>
            <a:r>
              <a:rPr lang="tr-TR" sz="1800" dirty="0">
                <a:latin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That is, it is not an intense analysis about the subject, on the contrary, it is determined more superficially based on numerical data (</a:t>
            </a:r>
            <a:r>
              <a:rPr lang="en-US" sz="1800" dirty="0" err="1">
                <a:effectLst/>
                <a:latin typeface="Times New Roman" panose="02020603050405020304" pitchFamily="18" charset="0"/>
                <a:ea typeface="Times New Roman" panose="02020603050405020304" pitchFamily="18" charset="0"/>
              </a:rPr>
              <a:t>Şimşek</a:t>
            </a:r>
            <a:r>
              <a:rPr lang="en-US" sz="1800" dirty="0">
                <a:effectLst/>
                <a:latin typeface="Times New Roman" panose="02020603050405020304" pitchFamily="18" charset="0"/>
                <a:ea typeface="Times New Roman" panose="02020603050405020304" pitchFamily="18" charset="0"/>
              </a:rPr>
              <a:t> &amp; </a:t>
            </a:r>
            <a:r>
              <a:rPr lang="en-US" sz="1800" dirty="0" err="1">
                <a:effectLst/>
                <a:latin typeface="Times New Roman" panose="02020603050405020304" pitchFamily="18" charset="0"/>
                <a:ea typeface="Times New Roman" panose="02020603050405020304" pitchFamily="18" charset="0"/>
              </a:rPr>
              <a:t>Yıldırım</a:t>
            </a:r>
            <a:r>
              <a:rPr lang="en-US" sz="1800" dirty="0">
                <a:effectLst/>
                <a:latin typeface="Times New Roman" panose="02020603050405020304" pitchFamily="18" charset="0"/>
                <a:ea typeface="Times New Roman" panose="02020603050405020304" pitchFamily="18" charset="0"/>
              </a:rPr>
              <a:t>, 2005). </a:t>
            </a:r>
            <a:endParaRPr lang="tr-TR" sz="1800" dirty="0">
              <a:effectLst/>
              <a:latin typeface="Times New Roman" panose="02020603050405020304" pitchFamily="18" charset="0"/>
              <a:ea typeface="Times New Roman" panose="02020603050405020304" pitchFamily="18" charset="0"/>
            </a:endParaRPr>
          </a:p>
          <a:p>
            <a:pPr algn="just">
              <a:lnSpc>
                <a:spcPct val="150000"/>
              </a:lnSpc>
            </a:pPr>
            <a:r>
              <a:rPr lang="tr-TR" sz="1800" dirty="0">
                <a:solidFill>
                  <a:srgbClr val="000000"/>
                </a:solidFill>
                <a:effectLst/>
                <a:latin typeface="Times New Roman" panose="02020603050405020304" pitchFamily="18" charset="0"/>
                <a:ea typeface="Times New Roman" panose="02020603050405020304" pitchFamily="18" charset="0"/>
              </a:rPr>
              <a:t>…</a:t>
            </a:r>
            <a:r>
              <a:rPr lang="en-US" sz="1800" dirty="0">
                <a:solidFill>
                  <a:srgbClr val="000000"/>
                </a:solidFill>
                <a:effectLst/>
                <a:latin typeface="Times New Roman" panose="02020603050405020304" pitchFamily="18" charset="0"/>
                <a:ea typeface="Times New Roman" panose="02020603050405020304" pitchFamily="18" charset="0"/>
              </a:rPr>
              <a:t>Work experience is another demographic information that is asked to the participants. According to the given answers, participants who have 9 - 15-year work experience and 15 years and above work experience are two heavily represented groups with 36,3% and 32% respectively. Participants who are working at junior level positions are represented by 1 - 3 year working experience with 9,6%. Lastly, participants who have 4 - 8 year working experience consist of 22,1% of participants.</a:t>
            </a:r>
            <a:endParaRPr lang="tr-TR" sz="1800" dirty="0">
              <a:effectLst/>
              <a:latin typeface="Calibri" panose="020F0502020204030204" pitchFamily="34" charset="0"/>
              <a:ea typeface="Calibri" panose="020F0502020204030204" pitchFamily="34" charset="0"/>
            </a:endParaRPr>
          </a:p>
          <a:p>
            <a:pPr algn="just">
              <a:lnSpc>
                <a:spcPct val="150000"/>
              </a:lnSpc>
            </a:pPr>
            <a:endParaRPr lang="tr-TR" sz="1800" dirty="0">
              <a:effectLst/>
              <a:latin typeface="Calibri" panose="020F0502020204030204" pitchFamily="34" charset="0"/>
              <a:ea typeface="Calibri" panose="020F0502020204030204" pitchFamily="34" charset="0"/>
            </a:endParaRPr>
          </a:p>
          <a:p>
            <a:pPr algn="just">
              <a:lnSpc>
                <a:spcPct val="150000"/>
              </a:lnSpc>
            </a:pPr>
            <a:endParaRPr lang="tr-TR" sz="1800" dirty="0">
              <a:latin typeface="Times New Roman" panose="02020603050405020304" pitchFamily="18" charset="0"/>
            </a:endParaRPr>
          </a:p>
          <a:p>
            <a:pPr algn="just">
              <a:lnSpc>
                <a:spcPct val="150000"/>
              </a:lnSpc>
            </a:pPr>
            <a:endParaRPr lang="tr-TR" dirty="0"/>
          </a:p>
        </p:txBody>
      </p:sp>
      <p:sp>
        <p:nvSpPr>
          <p:cNvPr id="4" name="Dolu Çerçeve 5">
            <a:extLst>
              <a:ext uri="{FF2B5EF4-FFF2-40B4-BE49-F238E27FC236}">
                <a16:creationId xmlns:a16="http://schemas.microsoft.com/office/drawing/2014/main" id="{74F8563A-ADEA-40ED-BEF4-B478D4C02D92}"/>
              </a:ext>
            </a:extLst>
          </p:cNvPr>
          <p:cNvSpPr/>
          <p:nvPr/>
        </p:nvSpPr>
        <p:spPr>
          <a:xfrm>
            <a:off x="8897112" y="283147"/>
            <a:ext cx="2834640" cy="1042416"/>
          </a:xfrm>
          <a:prstGeom prst="bevel">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dirty="0"/>
              <a:t>Örnektir</a:t>
            </a:r>
          </a:p>
        </p:txBody>
      </p:sp>
    </p:spTree>
    <p:extLst>
      <p:ext uri="{BB962C8B-B14F-4D97-AF65-F5344CB8AC3E}">
        <p14:creationId xmlns:p14="http://schemas.microsoft.com/office/powerpoint/2010/main" val="3271170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49466F-F3C2-4705-B146-45F022226149}"/>
              </a:ext>
            </a:extLst>
          </p:cNvPr>
          <p:cNvSpPr>
            <a:spLocks noGrp="1"/>
          </p:cNvSpPr>
          <p:nvPr>
            <p:ph type="title"/>
          </p:nvPr>
        </p:nvSpPr>
        <p:spPr/>
        <p:txBody>
          <a:bodyPr/>
          <a:lstStyle/>
          <a:p>
            <a:r>
              <a:rPr lang="tr-TR" dirty="0" err="1">
                <a:latin typeface="Times New Roman" panose="02020603050405020304" pitchFamily="18" charset="0"/>
                <a:cs typeface="Times New Roman" panose="02020603050405020304" pitchFamily="18" charset="0"/>
              </a:rPr>
              <a:t>Results</a:t>
            </a:r>
            <a:endParaRPr lang="tr-TR"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32C036E0-D978-4532-B1DE-784B4A83FB47}"/>
              </a:ext>
            </a:extLst>
          </p:cNvPr>
          <p:cNvSpPr>
            <a:spLocks noGrp="1"/>
          </p:cNvSpPr>
          <p:nvPr>
            <p:ph idx="1"/>
          </p:nvPr>
        </p:nvSpPr>
        <p:spPr>
          <a:xfrm>
            <a:off x="838200" y="1825625"/>
            <a:ext cx="4106662" cy="4351338"/>
          </a:xfrm>
        </p:spPr>
        <p:txBody>
          <a:bodyPr>
            <a:normAutofit fontScale="92500" lnSpcReduction="20000"/>
          </a:bodyPr>
          <a:lstStyle/>
          <a:p>
            <a:pPr algn="just">
              <a:lnSpc>
                <a:spcPct val="150000"/>
              </a:lnSpc>
            </a:pPr>
            <a:r>
              <a:rPr lang="en-US" sz="1800" dirty="0">
                <a:effectLst/>
                <a:latin typeface="Times New Roman" panose="02020603050405020304" pitchFamily="18" charset="0"/>
                <a:ea typeface="Times New Roman" panose="02020603050405020304" pitchFamily="18" charset="0"/>
              </a:rPr>
              <a:t>In social sciences, the most emphasis is on internal consistency and reliability. Internal consistency reliability is used to test whether the items in the measurement tool show consistency among themselves (</a:t>
            </a:r>
            <a:r>
              <a:rPr lang="en-US" sz="1800" dirty="0" err="1">
                <a:effectLst/>
                <a:latin typeface="Times New Roman" panose="02020603050405020304" pitchFamily="18" charset="0"/>
                <a:ea typeface="Times New Roman" panose="02020603050405020304" pitchFamily="18" charset="0"/>
              </a:rPr>
              <a:t>Gürbüz</a:t>
            </a:r>
            <a:r>
              <a:rPr lang="en-US" sz="1800" dirty="0">
                <a:effectLst/>
                <a:latin typeface="Times New Roman" panose="02020603050405020304" pitchFamily="18" charset="0"/>
                <a:ea typeface="Times New Roman" panose="02020603050405020304" pitchFamily="18" charset="0"/>
              </a:rPr>
              <a:t> &amp; </a:t>
            </a:r>
            <a:r>
              <a:rPr lang="en-US" sz="1800" dirty="0" err="1">
                <a:effectLst/>
                <a:latin typeface="Times New Roman" panose="02020603050405020304" pitchFamily="18" charset="0"/>
                <a:ea typeface="Times New Roman" panose="02020603050405020304" pitchFamily="18" charset="0"/>
              </a:rPr>
              <a:t>Şahin</a:t>
            </a:r>
            <a:r>
              <a:rPr lang="en-US" sz="1800" dirty="0">
                <a:effectLst/>
                <a:latin typeface="Times New Roman" panose="02020603050405020304" pitchFamily="18" charset="0"/>
                <a:ea typeface="Times New Roman" panose="02020603050405020304" pitchFamily="18" charset="0"/>
              </a:rPr>
              <a:t>, 2016). The method used in determining the internal consistency and the compatibility of the items with each other is the 'Cronbach Alpha' method and it is generally accepted that it takes a value of at least 0.70 and above (</a:t>
            </a:r>
            <a:r>
              <a:rPr lang="en-US" sz="1800" dirty="0" err="1">
                <a:effectLst/>
                <a:latin typeface="Times New Roman" panose="02020603050405020304" pitchFamily="18" charset="0"/>
                <a:ea typeface="Times New Roman" panose="02020603050405020304" pitchFamily="18" charset="0"/>
              </a:rPr>
              <a:t>Seçer</a:t>
            </a:r>
            <a:r>
              <a:rPr lang="en-US" sz="1800" dirty="0">
                <a:effectLst/>
                <a:latin typeface="Times New Roman" panose="02020603050405020304" pitchFamily="18" charset="0"/>
                <a:ea typeface="Times New Roman" panose="02020603050405020304" pitchFamily="18" charset="0"/>
              </a:rPr>
              <a:t>, 2015). </a:t>
            </a:r>
            <a:endParaRPr lang="tr-TR" sz="1800" dirty="0">
              <a:effectLst/>
              <a:latin typeface="Times New Roman" panose="02020603050405020304" pitchFamily="18" charset="0"/>
              <a:ea typeface="Times New Roman" panose="02020603050405020304" pitchFamily="18" charset="0"/>
            </a:endParaRPr>
          </a:p>
          <a:p>
            <a:pPr marL="0" indent="0" algn="just">
              <a:lnSpc>
                <a:spcPct val="150000"/>
              </a:lnSpc>
              <a:buNone/>
            </a:pPr>
            <a:endParaRPr lang="tr-TR" dirty="0"/>
          </a:p>
        </p:txBody>
      </p:sp>
      <p:sp>
        <p:nvSpPr>
          <p:cNvPr id="4" name="Dolu Çerçeve 5">
            <a:extLst>
              <a:ext uri="{FF2B5EF4-FFF2-40B4-BE49-F238E27FC236}">
                <a16:creationId xmlns:a16="http://schemas.microsoft.com/office/drawing/2014/main" id="{4AB4C2DA-FC0E-4EB7-BC53-B1CE38A0A646}"/>
              </a:ext>
            </a:extLst>
          </p:cNvPr>
          <p:cNvSpPr/>
          <p:nvPr/>
        </p:nvSpPr>
        <p:spPr>
          <a:xfrm>
            <a:off x="8897112" y="283147"/>
            <a:ext cx="2834640" cy="1042416"/>
          </a:xfrm>
          <a:prstGeom prst="bevel">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dirty="0"/>
              <a:t>Örnektir</a:t>
            </a:r>
          </a:p>
        </p:txBody>
      </p:sp>
      <p:pic>
        <p:nvPicPr>
          <p:cNvPr id="6" name="Resim 5">
            <a:extLst>
              <a:ext uri="{FF2B5EF4-FFF2-40B4-BE49-F238E27FC236}">
                <a16:creationId xmlns:a16="http://schemas.microsoft.com/office/drawing/2014/main" id="{06EE779C-4016-4B5C-A2DA-234FD69DE4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69468" y="1907717"/>
            <a:ext cx="5046384" cy="3764991"/>
          </a:xfrm>
          <a:prstGeom prst="rect">
            <a:avLst/>
          </a:prstGeom>
        </p:spPr>
      </p:pic>
    </p:spTree>
    <p:extLst>
      <p:ext uri="{BB962C8B-B14F-4D97-AF65-F5344CB8AC3E}">
        <p14:creationId xmlns:p14="http://schemas.microsoft.com/office/powerpoint/2010/main" val="1797269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94F2C5-33BF-4424-A0D7-ECE98465DFDA}"/>
              </a:ext>
            </a:extLst>
          </p:cNvPr>
          <p:cNvSpPr>
            <a:spLocks noGrp="1"/>
          </p:cNvSpPr>
          <p:nvPr>
            <p:ph type="title"/>
          </p:nvPr>
        </p:nvSpPr>
        <p:spPr/>
        <p:txBody>
          <a:bodyPr/>
          <a:lstStyle/>
          <a:p>
            <a:r>
              <a:rPr lang="tr-TR" dirty="0" err="1">
                <a:latin typeface="Times New Roman" panose="02020603050405020304" pitchFamily="18" charset="0"/>
                <a:cs typeface="Times New Roman" panose="02020603050405020304" pitchFamily="18" charset="0"/>
              </a:rPr>
              <a:t>Discussion</a:t>
            </a:r>
            <a:endParaRPr lang="tr-TR"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AB5F698E-2612-45AD-86A2-AC8F0ACFE5DE}"/>
              </a:ext>
            </a:extLst>
          </p:cNvPr>
          <p:cNvSpPr>
            <a:spLocks noGrp="1"/>
          </p:cNvSpPr>
          <p:nvPr>
            <p:ph idx="1"/>
          </p:nvPr>
        </p:nvSpPr>
        <p:spPr/>
        <p:txBody>
          <a:bodyPr/>
          <a:lstStyle/>
          <a:p>
            <a:pPr algn="just">
              <a:lnSpc>
                <a:spcPct val="100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In this difference, it was concluded that married people's commitment to the organization is higher than singles. The findings of some studies conducted in the past years show that married people have more organizational commitment than singles, and this situation is explained by the fact that married people have more family responsibilities (Mathieu &amp; Zajac, 1990). Similarly, in the study conducted by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Gülova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Demirsoy</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(2011), it was concluded that organizational commitment significantly differentiated according to marital status. But, unlike this study,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Alkoç</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et al. (2020) concluded that organizational commitment did not differ significantly according to marital status. </a:t>
            </a:r>
            <a:endParaRPr lang="tr-T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0000"/>
              </a:lnSpc>
              <a:buNone/>
            </a:pP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There are also studies in the literature stating that there is a positive relationship between organizational commitment and working time. It is thought that long working times increase the personal investments of the employees in the workplace, and this situation affects the emotional commitment of the employees positively (Mathieu &amp; Zajac, 1990; Meyer &amp; Allen, 1997; Cohen &amp; </a:t>
            </a:r>
            <a:r>
              <a:rPr lang="en-US" sz="1800" dirty="0" err="1">
                <a:effectLst/>
                <a:latin typeface="Times New Roman" panose="02020603050405020304" pitchFamily="18" charset="0"/>
                <a:ea typeface="Times New Roman" panose="02020603050405020304" pitchFamily="18" charset="0"/>
              </a:rPr>
              <a:t>Lowenberg</a:t>
            </a:r>
            <a:r>
              <a:rPr lang="en-US" sz="1800" dirty="0">
                <a:effectLst/>
                <a:latin typeface="Times New Roman" panose="02020603050405020304" pitchFamily="18" charset="0"/>
                <a:ea typeface="Times New Roman" panose="02020603050405020304" pitchFamily="18" charset="0"/>
              </a:rPr>
              <a:t>, 1990).</a:t>
            </a:r>
            <a:endParaRPr lang="tr-TR" sz="1800" dirty="0">
              <a:effectLst/>
              <a:latin typeface="Calibri" panose="020F0502020204030204" pitchFamily="34" charset="0"/>
              <a:ea typeface="Calibri" panose="020F0502020204030204" pitchFamily="34" charset="0"/>
            </a:endParaRPr>
          </a:p>
          <a:p>
            <a:pPr marL="0" indent="0">
              <a:buNone/>
            </a:pPr>
            <a:endParaRPr lang="tr-TR" dirty="0"/>
          </a:p>
        </p:txBody>
      </p:sp>
      <p:sp>
        <p:nvSpPr>
          <p:cNvPr id="4" name="Dolu Çerçeve 5">
            <a:extLst>
              <a:ext uri="{FF2B5EF4-FFF2-40B4-BE49-F238E27FC236}">
                <a16:creationId xmlns:a16="http://schemas.microsoft.com/office/drawing/2014/main" id="{EC3490A5-29F9-40BB-ADFD-591E4F8D6D98}"/>
              </a:ext>
            </a:extLst>
          </p:cNvPr>
          <p:cNvSpPr/>
          <p:nvPr/>
        </p:nvSpPr>
        <p:spPr>
          <a:xfrm>
            <a:off x="8897112" y="283147"/>
            <a:ext cx="2834640" cy="1042416"/>
          </a:xfrm>
          <a:prstGeom prst="bevel">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dirty="0"/>
              <a:t>Örnektir</a:t>
            </a:r>
          </a:p>
        </p:txBody>
      </p:sp>
    </p:spTree>
    <p:extLst>
      <p:ext uri="{BB962C8B-B14F-4D97-AF65-F5344CB8AC3E}">
        <p14:creationId xmlns:p14="http://schemas.microsoft.com/office/powerpoint/2010/main" val="3800725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B9EAD2-127A-43D6-9B74-E71A3C73BDC3}"/>
              </a:ext>
            </a:extLst>
          </p:cNvPr>
          <p:cNvSpPr>
            <a:spLocks noGrp="1"/>
          </p:cNvSpPr>
          <p:nvPr>
            <p:ph type="title"/>
          </p:nvPr>
        </p:nvSpPr>
        <p:spPr/>
        <p:txBody>
          <a:bodyPr/>
          <a:lstStyle/>
          <a:p>
            <a:r>
              <a:rPr lang="tr-TR" dirty="0" err="1">
                <a:latin typeface="Times New Roman" panose="02020603050405020304" pitchFamily="18" charset="0"/>
                <a:cs typeface="Times New Roman" panose="02020603050405020304" pitchFamily="18" charset="0"/>
              </a:rPr>
              <a:t>Conclusion</a:t>
            </a:r>
            <a:endParaRPr lang="tr-TR"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7496EB28-CC0A-4D03-99D4-009AC2A1884B}"/>
              </a:ext>
            </a:extLst>
          </p:cNvPr>
          <p:cNvSpPr>
            <a:spLocks noGrp="1"/>
          </p:cNvSpPr>
          <p:nvPr>
            <p:ph idx="1"/>
          </p:nvPr>
        </p:nvSpPr>
        <p:spPr/>
        <p:txBody>
          <a:bodyPr/>
          <a:lstStyle/>
          <a:p>
            <a:pPr algn="just">
              <a:lnSpc>
                <a:spcPct val="150000"/>
              </a:lnSpc>
            </a:pPr>
            <a:r>
              <a:rPr lang="tr-TR" dirty="0">
                <a:latin typeface="Times New Roman" panose="02020603050405020304" pitchFamily="18" charset="0"/>
                <a:cs typeface="Times New Roman" panose="02020603050405020304" pitchFamily="18" charset="0"/>
              </a:rPr>
              <a:t>…</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However, it seems that the results of our study do not support these predictions. In the literature, there are studies that concluded that both gender and education level have an effect on organizational commitment or not (Shore et al., 1995; Cheng &amp; Stockdale, 2003; Simmons, 2005; Uygur, 2009;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Kuusio</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et al., 2010).  It is considered that the differences between the study results may be due to the context of the studies.</a:t>
            </a:r>
            <a:endParaRPr lang="tr-T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tr-TR" sz="1800" dirty="0">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Income is one of the most important organizational factors in the motivation of the employees. Employees' income that they earn as a result of their efforts cause an increase in their organizational commitment (</a:t>
            </a:r>
            <a:r>
              <a:rPr lang="en-US" sz="1800" dirty="0" err="1">
                <a:effectLst/>
                <a:latin typeface="Times New Roman" panose="02020603050405020304" pitchFamily="18" charset="0"/>
                <a:ea typeface="Times New Roman" panose="02020603050405020304" pitchFamily="18" charset="0"/>
              </a:rPr>
              <a:t>Türkoğlu</a:t>
            </a:r>
            <a:r>
              <a:rPr lang="en-US" sz="1800" dirty="0">
                <a:effectLst/>
                <a:latin typeface="Times New Roman" panose="02020603050405020304" pitchFamily="18" charset="0"/>
                <a:ea typeface="Times New Roman" panose="02020603050405020304" pitchFamily="18" charset="0"/>
              </a:rPr>
              <a:t>, 2011).</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tr-TR" dirty="0"/>
          </a:p>
        </p:txBody>
      </p:sp>
      <p:sp>
        <p:nvSpPr>
          <p:cNvPr id="4" name="Dolu Çerçeve 5">
            <a:extLst>
              <a:ext uri="{FF2B5EF4-FFF2-40B4-BE49-F238E27FC236}">
                <a16:creationId xmlns:a16="http://schemas.microsoft.com/office/drawing/2014/main" id="{5C3F27F6-C670-4587-82CB-6FBAE70D29A6}"/>
              </a:ext>
            </a:extLst>
          </p:cNvPr>
          <p:cNvSpPr/>
          <p:nvPr/>
        </p:nvSpPr>
        <p:spPr>
          <a:xfrm>
            <a:off x="8897112" y="283147"/>
            <a:ext cx="2834640" cy="1042416"/>
          </a:xfrm>
          <a:prstGeom prst="bevel">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dirty="0"/>
              <a:t>Örnektir</a:t>
            </a:r>
          </a:p>
        </p:txBody>
      </p:sp>
    </p:spTree>
    <p:extLst>
      <p:ext uri="{BB962C8B-B14F-4D97-AF65-F5344CB8AC3E}">
        <p14:creationId xmlns:p14="http://schemas.microsoft.com/office/powerpoint/2010/main" val="3757534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7F54D9-E132-438B-8B7D-544A89B01B6C}"/>
              </a:ext>
            </a:extLst>
          </p:cNvPr>
          <p:cNvSpPr>
            <a:spLocks noGrp="1"/>
          </p:cNvSpPr>
          <p:nvPr>
            <p:ph type="title"/>
          </p:nvPr>
        </p:nvSpPr>
        <p:spPr/>
        <p:txBody>
          <a:bodyPr/>
          <a:lstStyle/>
          <a:p>
            <a:r>
              <a:rPr lang="tr-TR" dirty="0" err="1">
                <a:latin typeface="Times New Roman" panose="02020603050405020304" pitchFamily="18" charset="0"/>
                <a:cs typeface="Times New Roman" panose="02020603050405020304" pitchFamily="18" charset="0"/>
              </a:rPr>
              <a:t>References</a:t>
            </a:r>
            <a:r>
              <a:rPr lang="tr-TR"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C1E89C37-95E5-4E3F-ADB8-09765E9AC80F}"/>
              </a:ext>
            </a:extLst>
          </p:cNvPr>
          <p:cNvSpPr>
            <a:spLocks noGrp="1"/>
          </p:cNvSpPr>
          <p:nvPr>
            <p:ph idx="1"/>
          </p:nvPr>
        </p:nvSpPr>
        <p:spPr>
          <a:xfrm>
            <a:off x="838200" y="1407541"/>
            <a:ext cx="10515600" cy="4351338"/>
          </a:xfrm>
        </p:spPr>
        <p:txBody>
          <a:bodyPr>
            <a:normAutofit fontScale="25000" lnSpcReduction="20000"/>
          </a:bodyPr>
          <a:lstStyle/>
          <a:p>
            <a:pPr algn="just">
              <a:lnSpc>
                <a:spcPct val="150000"/>
              </a:lnSpc>
              <a:spcAft>
                <a:spcPts val="1000"/>
              </a:spcAft>
            </a:pP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Akinyomi</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O. J. (2016).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Labour</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turnover: Causes, consequences and prevention.  </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Fountain University Journal of Management and Social Sciences, 5</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(1) Special Edition, 105-112.</a:t>
            </a:r>
            <a:endParaRPr lang="tr-TR" sz="3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1000"/>
              </a:spcAft>
            </a:pP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Aktaş</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 &amp;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Aktaş</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R. (1992).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İş</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stresi</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cs typeface="Times New Roman" panose="02020603050405020304" pitchFamily="18" charset="0"/>
              </a:rPr>
              <a:t>Verimlilik</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cs typeface="Times New Roman" panose="02020603050405020304" pitchFamily="18" charset="0"/>
              </a:rPr>
              <a:t>Dergisi</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153-171. </a:t>
            </a:r>
            <a:endParaRPr lang="tr-TR" sz="3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1000"/>
              </a:spcAft>
            </a:pP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Aktepe</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R. (2019). Lise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öğrencilerinin</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bilişsel</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esnekliklerinin</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cinsiyetlerine</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ve</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mizah</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tarzlarına</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göre</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incelenmesi</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cs typeface="Times New Roman" panose="02020603050405020304" pitchFamily="18" charset="0"/>
              </a:rPr>
              <a:t>Kastamonu</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cs typeface="Times New Roman" panose="02020603050405020304" pitchFamily="18" charset="0"/>
              </a:rPr>
              <a:t>Eğitim</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cs typeface="Times New Roman" panose="02020603050405020304" pitchFamily="18" charset="0"/>
              </a:rPr>
              <a:t>Dergisi</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27</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(6), 2631-2640. </a:t>
            </a:r>
            <a:endParaRPr lang="tr-TR" sz="3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1000"/>
              </a:spcAft>
            </a:pP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Akyürek</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E. Ç.,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Toygar</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 Ş.,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Eriş</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H. &amp; Top, M. (2011).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Buzdağının</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görünmeyen</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kısmı</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İş</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kazaları</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ve</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meslek</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hastalıklarının</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yönetsel</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yansımaları</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cs typeface="Times New Roman" panose="02020603050405020304" pitchFamily="18" charset="0"/>
              </a:rPr>
              <a:t>Hacettepe</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cs typeface="Times New Roman" panose="02020603050405020304" pitchFamily="18" charset="0"/>
              </a:rPr>
              <a:t>Sağlık</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cs typeface="Times New Roman" panose="02020603050405020304" pitchFamily="18" charset="0"/>
              </a:rPr>
              <a:t>İdaresi</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cs typeface="Times New Roman" panose="02020603050405020304" pitchFamily="18" charset="0"/>
              </a:rPr>
              <a:t>Dergisi</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14</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(2), 125-149. </a:t>
            </a:r>
            <a:endParaRPr lang="tr-TR" sz="3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1000"/>
              </a:spcAft>
            </a:pP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Alkoç</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E., Uysal, G. &amp;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Alkoç</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B. (2020).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Sigorta</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sektöründe</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personel</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güçlendirmenin</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örgütsel</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bağlılığa</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etkisi</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Samsun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ili</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örneği</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i="1" dirty="0" err="1">
                <a:effectLst/>
                <a:latin typeface="Times New Roman" panose="02020603050405020304" pitchFamily="18" charset="0"/>
                <a:ea typeface="Times New Roman" panose="02020603050405020304" pitchFamily="18" charset="0"/>
                <a:cs typeface="Times New Roman" panose="02020603050405020304" pitchFamily="18" charset="0"/>
              </a:rPr>
              <a:t>Avrasya</a:t>
            </a:r>
            <a:r>
              <a:rPr lang="de-DE"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i="1" dirty="0" err="1">
                <a:effectLst/>
                <a:latin typeface="Times New Roman" panose="02020603050405020304" pitchFamily="18" charset="0"/>
                <a:ea typeface="Times New Roman" panose="02020603050405020304" pitchFamily="18" charset="0"/>
                <a:cs typeface="Times New Roman" panose="02020603050405020304" pitchFamily="18" charset="0"/>
              </a:rPr>
              <a:t>Sosyal</a:t>
            </a:r>
            <a:r>
              <a:rPr lang="de-DE"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i="1" dirty="0" err="1">
                <a:effectLst/>
                <a:latin typeface="Times New Roman" panose="02020603050405020304" pitchFamily="18" charset="0"/>
                <a:ea typeface="Times New Roman" panose="02020603050405020304" pitchFamily="18" charset="0"/>
                <a:cs typeface="Times New Roman" panose="02020603050405020304" pitchFamily="18" charset="0"/>
              </a:rPr>
              <a:t>ve</a:t>
            </a:r>
            <a:r>
              <a:rPr lang="de-DE"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i="1" dirty="0" err="1">
                <a:effectLst/>
                <a:latin typeface="Times New Roman" panose="02020603050405020304" pitchFamily="18" charset="0"/>
                <a:ea typeface="Times New Roman" panose="02020603050405020304" pitchFamily="18" charset="0"/>
                <a:cs typeface="Times New Roman" panose="02020603050405020304" pitchFamily="18" charset="0"/>
              </a:rPr>
              <a:t>Ekonomi</a:t>
            </a:r>
            <a:r>
              <a:rPr lang="de-DE"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i="1" dirty="0" err="1">
                <a:effectLst/>
                <a:latin typeface="Times New Roman" panose="02020603050405020304" pitchFamily="18" charset="0"/>
                <a:ea typeface="Times New Roman" panose="02020603050405020304" pitchFamily="18" charset="0"/>
                <a:cs typeface="Times New Roman" panose="02020603050405020304" pitchFamily="18" charset="0"/>
              </a:rPr>
              <a:t>Araştırmaları</a:t>
            </a:r>
            <a:r>
              <a:rPr lang="de-DE"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i="1" dirty="0" err="1">
                <a:effectLst/>
                <a:latin typeface="Times New Roman" panose="02020603050405020304" pitchFamily="18" charset="0"/>
                <a:ea typeface="Times New Roman" panose="02020603050405020304" pitchFamily="18" charset="0"/>
                <a:cs typeface="Times New Roman" panose="02020603050405020304" pitchFamily="18" charset="0"/>
              </a:rPr>
              <a:t>Dergisi</a:t>
            </a:r>
            <a:r>
              <a:rPr lang="de-DE" sz="36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i="1" dirty="0">
                <a:effectLst/>
                <a:latin typeface="Times New Roman" panose="02020603050405020304" pitchFamily="18" charset="0"/>
                <a:ea typeface="Times New Roman" panose="02020603050405020304" pitchFamily="18" charset="0"/>
                <a:cs typeface="Times New Roman" panose="02020603050405020304" pitchFamily="18" charset="0"/>
              </a:rPr>
              <a:t>7</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(3), 19-38. </a:t>
            </a:r>
            <a:endParaRPr lang="tr-TR" sz="3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1000"/>
              </a:spcAft>
            </a:pP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Allen, N. J. &amp; Meyer, J. P. (1993). Organizational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commitment</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evidence</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career</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stage</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effects</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i="1" dirty="0">
                <a:effectLst/>
                <a:latin typeface="Times New Roman" panose="02020603050405020304" pitchFamily="18" charset="0"/>
                <a:ea typeface="Times New Roman" panose="02020603050405020304" pitchFamily="18" charset="0"/>
                <a:cs typeface="Times New Roman" panose="02020603050405020304" pitchFamily="18" charset="0"/>
              </a:rPr>
              <a:t>Journal </a:t>
            </a:r>
            <a:r>
              <a:rPr lang="de-DE" sz="3600" i="1"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de-DE" sz="3600" i="1" dirty="0">
                <a:effectLst/>
                <a:latin typeface="Times New Roman" panose="02020603050405020304" pitchFamily="18" charset="0"/>
                <a:ea typeface="Times New Roman" panose="02020603050405020304" pitchFamily="18" charset="0"/>
                <a:cs typeface="Times New Roman" panose="02020603050405020304" pitchFamily="18" charset="0"/>
              </a:rPr>
              <a:t> Business Research, 26</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(1), 49-61.</a:t>
            </a:r>
            <a:endParaRPr lang="tr-TR" sz="3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1000"/>
              </a:spcAft>
            </a:pP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Altunkol</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F. (2011). </a:t>
            </a:r>
            <a:r>
              <a:rPr lang="de-DE" sz="3600" i="1" dirty="0" err="1">
                <a:effectLst/>
                <a:latin typeface="Times New Roman" panose="02020603050405020304" pitchFamily="18" charset="0"/>
                <a:ea typeface="Times New Roman" panose="02020603050405020304" pitchFamily="18" charset="0"/>
                <a:cs typeface="Times New Roman" panose="02020603050405020304" pitchFamily="18" charset="0"/>
              </a:rPr>
              <a:t>Üniversite</a:t>
            </a:r>
            <a:r>
              <a:rPr lang="de-DE"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i="1" dirty="0" err="1">
                <a:effectLst/>
                <a:latin typeface="Times New Roman" panose="02020603050405020304" pitchFamily="18" charset="0"/>
                <a:ea typeface="Times New Roman" panose="02020603050405020304" pitchFamily="18" charset="0"/>
                <a:cs typeface="Times New Roman" panose="02020603050405020304" pitchFamily="18" charset="0"/>
              </a:rPr>
              <a:t>öğrencilerinin</a:t>
            </a:r>
            <a:r>
              <a:rPr lang="de-DE"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i="1" dirty="0" err="1">
                <a:effectLst/>
                <a:latin typeface="Times New Roman" panose="02020603050405020304" pitchFamily="18" charset="0"/>
                <a:ea typeface="Times New Roman" panose="02020603050405020304" pitchFamily="18" charset="0"/>
                <a:cs typeface="Times New Roman" panose="02020603050405020304" pitchFamily="18" charset="0"/>
              </a:rPr>
              <a:t>bilişsel</a:t>
            </a:r>
            <a:r>
              <a:rPr lang="de-DE"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i="1" dirty="0" err="1">
                <a:effectLst/>
                <a:latin typeface="Times New Roman" panose="02020603050405020304" pitchFamily="18" charset="0"/>
                <a:ea typeface="Times New Roman" panose="02020603050405020304" pitchFamily="18" charset="0"/>
                <a:cs typeface="Times New Roman" panose="02020603050405020304" pitchFamily="18" charset="0"/>
              </a:rPr>
              <a:t>esneklikleri</a:t>
            </a:r>
            <a:r>
              <a:rPr lang="de-DE"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i="1" dirty="0" err="1">
                <a:effectLst/>
                <a:latin typeface="Times New Roman" panose="02020603050405020304" pitchFamily="18" charset="0"/>
                <a:ea typeface="Times New Roman" panose="02020603050405020304" pitchFamily="18" charset="0"/>
                <a:cs typeface="Times New Roman" panose="02020603050405020304" pitchFamily="18" charset="0"/>
              </a:rPr>
              <a:t>ile</a:t>
            </a:r>
            <a:r>
              <a:rPr lang="de-DE"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i="1" dirty="0" err="1">
                <a:effectLst/>
                <a:latin typeface="Times New Roman" panose="02020603050405020304" pitchFamily="18" charset="0"/>
                <a:ea typeface="Times New Roman" panose="02020603050405020304" pitchFamily="18" charset="0"/>
                <a:cs typeface="Times New Roman" panose="02020603050405020304" pitchFamily="18" charset="0"/>
              </a:rPr>
              <a:t>algılanan</a:t>
            </a:r>
            <a:r>
              <a:rPr lang="de-DE"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i="1" dirty="0" err="1">
                <a:effectLst/>
                <a:latin typeface="Times New Roman" panose="02020603050405020304" pitchFamily="18" charset="0"/>
                <a:ea typeface="Times New Roman" panose="02020603050405020304" pitchFamily="18" charset="0"/>
                <a:cs typeface="Times New Roman" panose="02020603050405020304" pitchFamily="18" charset="0"/>
              </a:rPr>
              <a:t>stres</a:t>
            </a:r>
            <a:r>
              <a:rPr lang="de-DE"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i="1" dirty="0" err="1">
                <a:effectLst/>
                <a:latin typeface="Times New Roman" panose="02020603050405020304" pitchFamily="18" charset="0"/>
                <a:ea typeface="Times New Roman" panose="02020603050405020304" pitchFamily="18" charset="0"/>
                <a:cs typeface="Times New Roman" panose="02020603050405020304" pitchFamily="18" charset="0"/>
              </a:rPr>
              <a:t>düzeyleri</a:t>
            </a:r>
            <a:r>
              <a:rPr lang="de-DE"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i="1" dirty="0" err="1">
                <a:effectLst/>
                <a:latin typeface="Times New Roman" panose="02020603050405020304" pitchFamily="18" charset="0"/>
                <a:ea typeface="Times New Roman" panose="02020603050405020304" pitchFamily="18" charset="0"/>
                <a:cs typeface="Times New Roman" panose="02020603050405020304" pitchFamily="18" charset="0"/>
              </a:rPr>
              <a:t>arasındaki</a:t>
            </a:r>
            <a:r>
              <a:rPr lang="de-DE"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i="1" dirty="0" err="1">
                <a:effectLst/>
                <a:latin typeface="Times New Roman" panose="02020603050405020304" pitchFamily="18" charset="0"/>
                <a:ea typeface="Times New Roman" panose="02020603050405020304" pitchFamily="18" charset="0"/>
                <a:cs typeface="Times New Roman" panose="02020603050405020304" pitchFamily="18" charset="0"/>
              </a:rPr>
              <a:t>ilişkinin</a:t>
            </a:r>
            <a:r>
              <a:rPr lang="de-DE"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i="1" dirty="0" err="1">
                <a:effectLst/>
                <a:latin typeface="Times New Roman" panose="02020603050405020304" pitchFamily="18" charset="0"/>
                <a:ea typeface="Times New Roman" panose="02020603050405020304" pitchFamily="18" charset="0"/>
                <a:cs typeface="Times New Roman" panose="02020603050405020304" pitchFamily="18" charset="0"/>
              </a:rPr>
              <a:t>incelenmesi</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Yayımlanmamış</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yüksek</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lisans</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tezi</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Çukurova</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Üniversitesi</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Sosyal</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Bilimler</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Enstitüsü</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Adana </a:t>
            </a:r>
            <a:endParaRPr lang="tr-TR" sz="3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1000"/>
              </a:spcAft>
            </a:pP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Altuntaş</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E. (2003). </a:t>
            </a:r>
            <a:r>
              <a:rPr lang="de-DE" sz="3600" i="1" dirty="0" err="1">
                <a:effectLst/>
                <a:latin typeface="Times New Roman" panose="02020603050405020304" pitchFamily="18" charset="0"/>
                <a:ea typeface="Times New Roman" panose="02020603050405020304" pitchFamily="18" charset="0"/>
                <a:cs typeface="Times New Roman" panose="02020603050405020304" pitchFamily="18" charset="0"/>
              </a:rPr>
              <a:t>Stres</a:t>
            </a:r>
            <a:r>
              <a:rPr lang="de-DE"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3600" i="1" dirty="0" err="1">
                <a:effectLst/>
                <a:latin typeface="Times New Roman" panose="02020603050405020304" pitchFamily="18" charset="0"/>
                <a:ea typeface="Times New Roman" panose="02020603050405020304" pitchFamily="18" charset="0"/>
                <a:cs typeface="Times New Roman" panose="02020603050405020304" pitchFamily="18" charset="0"/>
              </a:rPr>
              <a:t>yönetimi</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İstanbul: Alfa </a:t>
            </a:r>
            <a:r>
              <a:rPr lang="de-DE" sz="3600" dirty="0" err="1">
                <a:effectLst/>
                <a:latin typeface="Times New Roman" panose="02020603050405020304" pitchFamily="18" charset="0"/>
                <a:ea typeface="Times New Roman" panose="02020603050405020304" pitchFamily="18" charset="0"/>
                <a:cs typeface="Times New Roman" panose="02020603050405020304" pitchFamily="18" charset="0"/>
              </a:rPr>
              <a:t>Yayınları</a:t>
            </a:r>
            <a:r>
              <a:rPr lang="de-DE" sz="3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3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1000"/>
              </a:spcAft>
            </a:pP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Angle</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H. L. &amp; Perry, J. L. (1983). </a:t>
            </a: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Organizational</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commitment</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Individual</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and</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organizational</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influences</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600" i="1" dirty="0" err="1">
                <a:effectLst/>
                <a:latin typeface="Times New Roman" panose="02020603050405020304" pitchFamily="18" charset="0"/>
                <a:ea typeface="Times New Roman" panose="02020603050405020304" pitchFamily="18" charset="0"/>
                <a:cs typeface="Times New Roman" panose="02020603050405020304" pitchFamily="18" charset="0"/>
              </a:rPr>
              <a:t>Work</a:t>
            </a:r>
            <a:r>
              <a:rPr lang="tr-TR"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600" i="1" dirty="0" err="1">
                <a:effectLst/>
                <a:latin typeface="Times New Roman" panose="02020603050405020304" pitchFamily="18" charset="0"/>
                <a:ea typeface="Times New Roman" panose="02020603050405020304" pitchFamily="18" charset="0"/>
                <a:cs typeface="Times New Roman" panose="02020603050405020304" pitchFamily="18" charset="0"/>
              </a:rPr>
              <a:t>and</a:t>
            </a:r>
            <a:r>
              <a:rPr lang="tr-TR"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600" i="1" dirty="0" err="1">
                <a:effectLst/>
                <a:latin typeface="Times New Roman" panose="02020603050405020304" pitchFamily="18" charset="0"/>
                <a:ea typeface="Times New Roman" panose="02020603050405020304" pitchFamily="18" charset="0"/>
                <a:cs typeface="Times New Roman" panose="02020603050405020304" pitchFamily="18" charset="0"/>
              </a:rPr>
              <a:t>occupations</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600" i="1" dirty="0">
                <a:effectLst/>
                <a:latin typeface="Times New Roman" panose="02020603050405020304" pitchFamily="18" charset="0"/>
                <a:ea typeface="Times New Roman" panose="02020603050405020304" pitchFamily="18" charset="0"/>
                <a:cs typeface="Times New Roman" panose="02020603050405020304" pitchFamily="18" charset="0"/>
              </a:rPr>
              <a:t>10 </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(2), 123-146.</a:t>
            </a:r>
            <a:endParaRPr lang="tr-TR" sz="3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1000"/>
              </a:spcAft>
            </a:pP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Apuke</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O. D. (2017). Quantitative research methods: A synopsis approach. </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Arabian Journal of Business and Management Review (Kuwait Chapter)</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6</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(10), 40-47. </a:t>
            </a:r>
            <a:endParaRPr lang="tr-TR" sz="3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1000"/>
              </a:spcAft>
            </a:pP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Arslan, R. &amp;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Demirci</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K. (2015).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Örgütlerde</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öğrenen</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örgüt</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kültürüne</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ilişkin</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algıların</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örgütsel</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bağlılık</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üzerine</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etkisi</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ve</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kamu</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kurumunda</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bir</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uygulama</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cs typeface="Times New Roman" panose="02020603050405020304" pitchFamily="18" charset="0"/>
              </a:rPr>
              <a:t>Dumlupınar</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cs typeface="Times New Roman" panose="02020603050405020304" pitchFamily="18" charset="0"/>
              </a:rPr>
              <a:t>Üniversitesi</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cs typeface="Times New Roman" panose="02020603050405020304" pitchFamily="18" charset="0"/>
              </a:rPr>
              <a:t>Sosyal</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cs typeface="Times New Roman" panose="02020603050405020304" pitchFamily="18" charset="0"/>
              </a:rPr>
              <a:t>Bilimler</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cs typeface="Times New Roman" panose="02020603050405020304" pitchFamily="18" charset="0"/>
              </a:rPr>
              <a:t>Dergisi</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43</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24-38.</a:t>
            </a:r>
            <a:endParaRPr lang="tr-TR" sz="3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1000"/>
              </a:spcAft>
            </a:pP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Artan</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İ. (1986). </a:t>
            </a:r>
            <a:r>
              <a:rPr lang="en-US" sz="3600" i="1" dirty="0" err="1">
                <a:effectLst/>
                <a:latin typeface="Times New Roman" panose="02020603050405020304" pitchFamily="18" charset="0"/>
                <a:ea typeface="Times New Roman" panose="02020603050405020304" pitchFamily="18" charset="0"/>
                <a:cs typeface="Times New Roman" panose="02020603050405020304" pitchFamily="18" charset="0"/>
              </a:rPr>
              <a:t>Örgütsel</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cs typeface="Times New Roman" panose="02020603050405020304" pitchFamily="18" charset="0"/>
              </a:rPr>
              <a:t>stres</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cs typeface="Times New Roman" panose="02020603050405020304" pitchFamily="18" charset="0"/>
              </a:rPr>
              <a:t>kaynakları</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cs typeface="Times New Roman" panose="02020603050405020304" pitchFamily="18" charset="0"/>
              </a:rPr>
              <a:t>ve</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cs typeface="Times New Roman" panose="02020603050405020304" pitchFamily="18" charset="0"/>
              </a:rPr>
              <a:t>yöneticiler</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cs typeface="Times New Roman" panose="02020603050405020304" pitchFamily="18" charset="0"/>
              </a:rPr>
              <a:t>üzerinde</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cs typeface="Times New Roman" panose="02020603050405020304" pitchFamily="18" charset="0"/>
              </a:rPr>
              <a:t>bir</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cs typeface="Times New Roman" panose="02020603050405020304" pitchFamily="18" charset="0"/>
              </a:rPr>
              <a:t>uygulama</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İstanbul: Banka-</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Sigorta</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İşçileri</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Sendikası</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Eğitim</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ve</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Kültür</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cs typeface="Times New Roman" panose="02020603050405020304" pitchFamily="18" charset="0"/>
              </a:rPr>
              <a:t>Yayınları</a:t>
            </a: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36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tr-TR" dirty="0"/>
          </a:p>
        </p:txBody>
      </p:sp>
      <p:sp>
        <p:nvSpPr>
          <p:cNvPr id="4" name="Dolu Çerçeve 5">
            <a:extLst>
              <a:ext uri="{FF2B5EF4-FFF2-40B4-BE49-F238E27FC236}">
                <a16:creationId xmlns:a16="http://schemas.microsoft.com/office/drawing/2014/main" id="{0E5BE3D6-F568-4000-B059-0657D29A5041}"/>
              </a:ext>
            </a:extLst>
          </p:cNvPr>
          <p:cNvSpPr/>
          <p:nvPr/>
        </p:nvSpPr>
        <p:spPr>
          <a:xfrm>
            <a:off x="8897112" y="283147"/>
            <a:ext cx="2834640" cy="1042416"/>
          </a:xfrm>
          <a:prstGeom prst="bevel">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dirty="0"/>
              <a:t>Örnektir</a:t>
            </a:r>
          </a:p>
        </p:txBody>
      </p:sp>
    </p:spTree>
    <p:extLst>
      <p:ext uri="{BB962C8B-B14F-4D97-AF65-F5344CB8AC3E}">
        <p14:creationId xmlns:p14="http://schemas.microsoft.com/office/powerpoint/2010/main" val="324792743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1572</Words>
  <Application>Microsoft Office PowerPoint</Application>
  <PresentationFormat>Geniş ekran</PresentationFormat>
  <Paragraphs>50</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Times New Roman</vt:lpstr>
      <vt:lpstr>Office Teması</vt:lpstr>
      <vt:lpstr>Abstract</vt:lpstr>
      <vt:lpstr>Table of Contents </vt:lpstr>
      <vt:lpstr>Introduction </vt:lpstr>
      <vt:lpstr>Literature Review </vt:lpstr>
      <vt:lpstr>Method </vt:lpstr>
      <vt:lpstr>Results</vt:lpstr>
      <vt:lpstr>Discussion</vt:lpstr>
      <vt:lpstr>Conclusion</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Abstract</dc:title>
  <dc:creator>Enes Tulgar</dc:creator>
  <cp:lastModifiedBy>Enes Tulgar</cp:lastModifiedBy>
  <cp:revision>1</cp:revision>
  <dcterms:created xsi:type="dcterms:W3CDTF">2021-09-08T09:36:03Z</dcterms:created>
  <dcterms:modified xsi:type="dcterms:W3CDTF">2021-09-08T10:18:26Z</dcterms:modified>
</cp:coreProperties>
</file>